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6" r:id="rId3"/>
    <p:sldId id="258" r:id="rId4"/>
    <p:sldId id="270" r:id="rId5"/>
    <p:sldId id="257" r:id="rId6"/>
    <p:sldId id="265" r:id="rId7"/>
    <p:sldId id="267" r:id="rId8"/>
    <p:sldId id="268" r:id="rId9"/>
    <p:sldId id="269" r:id="rId10"/>
    <p:sldId id="259" r:id="rId11"/>
    <p:sldId id="260" r:id="rId12"/>
    <p:sldId id="261" r:id="rId13"/>
    <p:sldId id="262" r:id="rId14"/>
    <p:sldId id="263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33" autoAdjust="0"/>
    <p:restoredTop sz="94660"/>
  </p:normalViewPr>
  <p:slideViewPr>
    <p:cSldViewPr snapToGrid="0">
      <p:cViewPr varScale="1">
        <p:scale>
          <a:sx n="80" d="100"/>
          <a:sy n="80" d="100"/>
        </p:scale>
        <p:origin x="3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3284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1126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8472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7107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9000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4242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988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6322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5842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842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9054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BF8BB-2DAD-46B8-8703-A1A22BD1F1C7}" type="datetimeFigureOut">
              <a:rPr lang="en-CA" smtClean="0"/>
              <a:t>03/12/2016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F34CA-18B1-4A24-BCDE-34962DC69D5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8597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アノテーション画像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バスケット試合画像</a:t>
            </a:r>
            <a:endParaRPr lang="en-US" altLang="ja-JP" dirty="0" smtClean="0"/>
          </a:p>
          <a:p>
            <a:r>
              <a:rPr lang="en-US" altLang="ja-JP" dirty="0" smtClean="0"/>
              <a:t>11</a:t>
            </a:r>
            <a:r>
              <a:rPr lang="ja-JP" altLang="en-US" dirty="0"/>
              <a:t>会</a:t>
            </a:r>
            <a:r>
              <a:rPr lang="ja-JP" altLang="en-US" dirty="0" smtClean="0"/>
              <a:t>場</a:t>
            </a:r>
            <a:endParaRPr lang="en-US" altLang="ja-JP" dirty="0" smtClean="0"/>
          </a:p>
          <a:p>
            <a:r>
              <a:rPr lang="ja-JP" altLang="en-US" dirty="0"/>
              <a:t>１会場につきコートの左・中央・右を各</a:t>
            </a:r>
            <a:r>
              <a:rPr lang="en-US" dirty="0"/>
              <a:t>1</a:t>
            </a:r>
            <a:r>
              <a:rPr lang="ja-JP" altLang="en-US" dirty="0"/>
              <a:t>０枚実</a:t>
            </a:r>
            <a:r>
              <a:rPr lang="ja-JP" altLang="en-US" dirty="0" smtClean="0"/>
              <a:t>施</a:t>
            </a:r>
            <a:endParaRPr lang="en-US" altLang="ja-JP" dirty="0" smtClean="0"/>
          </a:p>
          <a:p>
            <a:r>
              <a:rPr lang="ja-JP" altLang="en-US" dirty="0"/>
              <a:t>合</a:t>
            </a:r>
            <a:r>
              <a:rPr lang="ja-JP" altLang="en-US" dirty="0" smtClean="0"/>
              <a:t>計</a:t>
            </a:r>
            <a:r>
              <a:rPr lang="en-US" altLang="ja-JP" dirty="0" smtClean="0"/>
              <a:t>330</a:t>
            </a:r>
            <a:r>
              <a:rPr lang="ja-JP" altLang="en-US" dirty="0" smtClean="0"/>
              <a:t>枚</a:t>
            </a:r>
            <a:endParaRPr lang="en-US" altLang="ja-JP" dirty="0" smtClean="0"/>
          </a:p>
          <a:p>
            <a:endParaRPr lang="en-CA" dirty="0"/>
          </a:p>
        </p:txBody>
      </p:sp>
      <p:pic>
        <p:nvPicPr>
          <p:cNvPr id="4" name="図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537" y="3887788"/>
            <a:ext cx="4251325" cy="2613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15772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アノテーションプロセス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4858871" y="1468664"/>
            <a:ext cx="569293" cy="276999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dirty="0" smtClean="0"/>
              <a:t>開始</a:t>
            </a:r>
            <a:endParaRPr lang="en-CA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3284627" y="4580958"/>
            <a:ext cx="537882" cy="276999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dirty="0" smtClean="0"/>
              <a:t>人</a:t>
            </a:r>
            <a:endParaRPr lang="en-CA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4136085" y="4589507"/>
            <a:ext cx="722786" cy="276999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dirty="0" smtClean="0"/>
              <a:t>ボール</a:t>
            </a:r>
            <a:endParaRPr lang="en-CA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5428164" y="4587696"/>
            <a:ext cx="554960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ja-JP" altLang="en-US" sz="1200" dirty="0" smtClean="0"/>
              <a:t>コート</a:t>
            </a:r>
            <a:endParaRPr lang="en-CA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6240471" y="4589507"/>
            <a:ext cx="623889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ja-JP" altLang="en-US" sz="1200" dirty="0" smtClean="0"/>
              <a:t>ゴール</a:t>
            </a:r>
            <a:endParaRPr lang="en-CA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4156371" y="3689210"/>
            <a:ext cx="1974287" cy="27972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dirty="0" smtClean="0"/>
              <a:t>作業用レイヤーを二枚用意</a:t>
            </a:r>
            <a:endParaRPr lang="en-CA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3700414" y="4106248"/>
            <a:ext cx="2888932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ja-JP" altLang="en-US" sz="1200" dirty="0" smtClean="0"/>
              <a:t>一枚をアノテーション対象色付け用に選択</a:t>
            </a:r>
            <a:endParaRPr lang="en-CA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3773589" y="5079548"/>
            <a:ext cx="2739853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ja-JP" altLang="en-US" sz="1200" dirty="0" smtClean="0"/>
              <a:t>もうひとつのレイヤーを非対称用に選択</a:t>
            </a:r>
            <a:endParaRPr lang="en-CA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3789680" y="5494039"/>
            <a:ext cx="2709396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ja-JP" altLang="en-US" sz="1200" dirty="0" smtClean="0"/>
              <a:t>非対称レイヤーをすべて黒く塗りつぶし</a:t>
            </a:r>
            <a:endParaRPr lang="en-CA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4168925" y="5942886"/>
            <a:ext cx="1952009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ja-JP" altLang="en-US" sz="1200" dirty="0" smtClean="0"/>
              <a:t>画像、</a:t>
            </a:r>
            <a:r>
              <a:rPr lang="en-US" altLang="ja-JP" sz="1200" dirty="0" smtClean="0"/>
              <a:t>annotation.csv</a:t>
            </a:r>
            <a:r>
              <a:rPr lang="ja-JP" altLang="en-US" sz="1200" dirty="0" smtClean="0"/>
              <a:t>を保存</a:t>
            </a:r>
            <a:endParaRPr lang="en-CA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4402768" y="6387923"/>
            <a:ext cx="1481496" cy="276999"/>
          </a:xfrm>
          <a:prstGeom prst="rect">
            <a:avLst/>
          </a:prstGeom>
          <a:solidFill>
            <a:schemeClr val="accent3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pPr algn="ctr"/>
            <a:r>
              <a:rPr lang="ja-JP" altLang="en-US" sz="1200" dirty="0" smtClean="0"/>
              <a:t>次の画像で繰り返し</a:t>
            </a:r>
            <a:endParaRPr lang="en-CA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2653176" y="1997714"/>
            <a:ext cx="4980681" cy="276999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Anotation.csv</a:t>
            </a:r>
            <a:r>
              <a:rPr lang="ja-JP" altLang="en-US" sz="1200" dirty="0" smtClean="0"/>
              <a:t>ファイルに新しく</a:t>
            </a:r>
            <a:r>
              <a:rPr lang="en-US" altLang="ja-JP" sz="1200" dirty="0" smtClean="0"/>
              <a:t>”</a:t>
            </a:r>
            <a:r>
              <a:rPr lang="en-US" altLang="ja-JP" sz="1200" dirty="0" err="1" smtClean="0"/>
              <a:t>file_name</a:t>
            </a:r>
            <a:r>
              <a:rPr lang="en-US" altLang="ja-JP" sz="1200" dirty="0" smtClean="0"/>
              <a:t>”</a:t>
            </a:r>
            <a:r>
              <a:rPr lang="ja-JP" altLang="en-US" sz="1200" dirty="0" smtClean="0"/>
              <a:t>から</a:t>
            </a:r>
            <a:r>
              <a:rPr lang="en-US" altLang="ja-JP" sz="1200" dirty="0" smtClean="0"/>
              <a:t>”</a:t>
            </a:r>
            <a:r>
              <a:rPr lang="en-US" altLang="ja-JP" sz="1200" dirty="0" err="1" smtClean="0"/>
              <a:t>occulusion_hard</a:t>
            </a:r>
            <a:r>
              <a:rPr lang="ja-JP" altLang="en-US" sz="1200" dirty="0" smtClean="0"/>
              <a:t>“の列を追加</a:t>
            </a:r>
            <a:endParaRPr lang="en-CA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4249423" y="3276210"/>
            <a:ext cx="1787405" cy="276999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dirty="0" smtClean="0"/>
              <a:t>画像をエディターで開く</a:t>
            </a:r>
            <a:endParaRPr lang="en-CA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3381391" y="2440304"/>
            <a:ext cx="3524250" cy="28727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dirty="0" smtClean="0"/>
              <a:t>新しく</a:t>
            </a:r>
            <a:r>
              <a:rPr lang="en-US" altLang="ja-JP" sz="1200" dirty="0" smtClean="0"/>
              <a:t>”</a:t>
            </a:r>
            <a:r>
              <a:rPr lang="en-US" altLang="ja-JP" sz="1200" dirty="0" err="1" smtClean="0"/>
              <a:t>file_name</a:t>
            </a:r>
            <a:r>
              <a:rPr lang="en-US" altLang="ja-JP" sz="1200" dirty="0" smtClean="0"/>
              <a:t>”</a:t>
            </a:r>
            <a:r>
              <a:rPr lang="ja-JP" altLang="en-US" sz="1200" dirty="0" smtClean="0"/>
              <a:t>から</a:t>
            </a:r>
            <a:r>
              <a:rPr lang="en-US" altLang="ja-JP" sz="1200" dirty="0" smtClean="0"/>
              <a:t>”</a:t>
            </a:r>
            <a:r>
              <a:rPr lang="en-US" altLang="ja-JP" sz="1200" dirty="0" err="1" smtClean="0"/>
              <a:t>occulusion_hard</a:t>
            </a:r>
            <a:r>
              <a:rPr lang="ja-JP" altLang="en-US" sz="1200" dirty="0" smtClean="0"/>
              <a:t>“の列を追加</a:t>
            </a:r>
            <a:endParaRPr lang="en-CA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4479607" y="2874626"/>
            <a:ext cx="1332719" cy="276999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dirty="0" smtClean="0"/>
              <a:t>ファイル名を記入</a:t>
            </a:r>
            <a:endParaRPr lang="en-CA" sz="1200" dirty="0"/>
          </a:p>
        </p:txBody>
      </p:sp>
      <p:cxnSp>
        <p:nvCxnSpPr>
          <p:cNvPr id="28" name="Straight Connector 27"/>
          <p:cNvCxnSpPr>
            <a:stCxn id="4" idx="2"/>
            <a:endCxn id="16" idx="0"/>
          </p:cNvCxnSpPr>
          <p:nvPr/>
        </p:nvCxnSpPr>
        <p:spPr>
          <a:xfrm flipH="1">
            <a:off x="5143517" y="1745663"/>
            <a:ext cx="1" cy="252051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6" idx="2"/>
            <a:endCxn id="18" idx="0"/>
          </p:cNvCxnSpPr>
          <p:nvPr/>
        </p:nvCxnSpPr>
        <p:spPr>
          <a:xfrm flipH="1">
            <a:off x="5143516" y="2274713"/>
            <a:ext cx="1" cy="165591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8" idx="2"/>
            <a:endCxn id="19" idx="0"/>
          </p:cNvCxnSpPr>
          <p:nvPr/>
        </p:nvCxnSpPr>
        <p:spPr>
          <a:xfrm>
            <a:off x="5143516" y="2727576"/>
            <a:ext cx="2451" cy="14705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2"/>
            <a:endCxn id="17" idx="0"/>
          </p:cNvCxnSpPr>
          <p:nvPr/>
        </p:nvCxnSpPr>
        <p:spPr>
          <a:xfrm flipH="1">
            <a:off x="5143126" y="3151625"/>
            <a:ext cx="2841" cy="124585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0" idx="0"/>
            <a:endCxn id="10" idx="0"/>
          </p:cNvCxnSpPr>
          <p:nvPr/>
        </p:nvCxnSpPr>
        <p:spPr>
          <a:xfrm>
            <a:off x="5143515" y="368921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17" idx="2"/>
            <a:endCxn id="10" idx="0"/>
          </p:cNvCxnSpPr>
          <p:nvPr/>
        </p:nvCxnSpPr>
        <p:spPr>
          <a:xfrm>
            <a:off x="5143126" y="3553209"/>
            <a:ext cx="389" cy="136001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0" idx="2"/>
            <a:endCxn id="11" idx="0"/>
          </p:cNvCxnSpPr>
          <p:nvPr/>
        </p:nvCxnSpPr>
        <p:spPr>
          <a:xfrm>
            <a:off x="5143515" y="3968932"/>
            <a:ext cx="1365" cy="13731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11" idx="2"/>
            <a:endCxn id="5" idx="0"/>
          </p:cNvCxnSpPr>
          <p:nvPr/>
        </p:nvCxnSpPr>
        <p:spPr>
          <a:xfrm rot="5400000">
            <a:off x="4250369" y="3686446"/>
            <a:ext cx="197711" cy="1591312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11" idx="2"/>
            <a:endCxn id="6" idx="0"/>
          </p:cNvCxnSpPr>
          <p:nvPr/>
        </p:nvCxnSpPr>
        <p:spPr>
          <a:xfrm rot="5400000">
            <a:off x="4718049" y="4162676"/>
            <a:ext cx="206260" cy="647402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11" idx="2"/>
            <a:endCxn id="8" idx="0"/>
          </p:cNvCxnSpPr>
          <p:nvPr/>
        </p:nvCxnSpPr>
        <p:spPr>
          <a:xfrm rot="16200000" flipH="1">
            <a:off x="5323038" y="4205089"/>
            <a:ext cx="204449" cy="560764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11" idx="2"/>
            <a:endCxn id="9" idx="0"/>
          </p:cNvCxnSpPr>
          <p:nvPr/>
        </p:nvCxnSpPr>
        <p:spPr>
          <a:xfrm rot="16200000" flipH="1">
            <a:off x="5745518" y="3782609"/>
            <a:ext cx="206260" cy="1407536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>
            <a:stCxn id="5" idx="2"/>
            <a:endCxn id="12" idx="0"/>
          </p:cNvCxnSpPr>
          <p:nvPr/>
        </p:nvCxnSpPr>
        <p:spPr>
          <a:xfrm rot="16200000" flipH="1">
            <a:off x="4237747" y="4173778"/>
            <a:ext cx="221591" cy="1589948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lbow Connector 53"/>
          <p:cNvCxnSpPr>
            <a:stCxn id="6" idx="2"/>
            <a:endCxn id="12" idx="0"/>
          </p:cNvCxnSpPr>
          <p:nvPr/>
        </p:nvCxnSpPr>
        <p:spPr>
          <a:xfrm rot="16200000" flipH="1">
            <a:off x="4713976" y="4650008"/>
            <a:ext cx="213042" cy="646038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8" idx="2"/>
            <a:endCxn id="12" idx="0"/>
          </p:cNvCxnSpPr>
          <p:nvPr/>
        </p:nvCxnSpPr>
        <p:spPr>
          <a:xfrm rot="5400000">
            <a:off x="5317154" y="4691057"/>
            <a:ext cx="214853" cy="562128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9" idx="2"/>
            <a:endCxn id="12" idx="0"/>
          </p:cNvCxnSpPr>
          <p:nvPr/>
        </p:nvCxnSpPr>
        <p:spPr>
          <a:xfrm rot="5400000">
            <a:off x="5741445" y="4268577"/>
            <a:ext cx="213042" cy="1408900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12" idx="2"/>
            <a:endCxn id="13" idx="0"/>
          </p:cNvCxnSpPr>
          <p:nvPr/>
        </p:nvCxnSpPr>
        <p:spPr>
          <a:xfrm>
            <a:off x="5143516" y="5356547"/>
            <a:ext cx="862" cy="1374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13" idx="2"/>
            <a:endCxn id="14" idx="0"/>
          </p:cNvCxnSpPr>
          <p:nvPr/>
        </p:nvCxnSpPr>
        <p:spPr>
          <a:xfrm>
            <a:off x="5144378" y="5771038"/>
            <a:ext cx="552" cy="171848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14" idx="2"/>
            <a:endCxn id="15" idx="0"/>
          </p:cNvCxnSpPr>
          <p:nvPr/>
        </p:nvCxnSpPr>
        <p:spPr>
          <a:xfrm flipH="1">
            <a:off x="5143516" y="6219885"/>
            <a:ext cx="1414" cy="168038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15" idx="3"/>
            <a:endCxn id="16" idx="3"/>
          </p:cNvCxnSpPr>
          <p:nvPr/>
        </p:nvCxnSpPr>
        <p:spPr>
          <a:xfrm flipV="1">
            <a:off x="5884264" y="2136214"/>
            <a:ext cx="1749593" cy="4390209"/>
          </a:xfrm>
          <a:prstGeom prst="bentConnector3">
            <a:avLst>
              <a:gd name="adj1" fmla="val 143324"/>
            </a:avLst>
          </a:prstGeom>
          <a:ln w="571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Down Arrow 71"/>
          <p:cNvSpPr/>
          <p:nvPr/>
        </p:nvSpPr>
        <p:spPr>
          <a:xfrm>
            <a:off x="926428" y="1997714"/>
            <a:ext cx="1010652" cy="4528709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0425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アノテーションプロセス</a:t>
            </a:r>
            <a:r>
              <a:rPr lang="en-CA" altLang="ja-JP" dirty="0" smtClean="0"/>
              <a:t>(</a:t>
            </a:r>
            <a:r>
              <a:rPr lang="ja-JP" altLang="en-US" dirty="0" smtClean="0"/>
              <a:t>人</a:t>
            </a:r>
            <a:r>
              <a:rPr lang="en-US" altLang="ja-JP" dirty="0" smtClean="0"/>
              <a:t>)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5142832" y="1583989"/>
            <a:ext cx="338554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人</a:t>
            </a:r>
            <a:endParaRPr lang="en-CA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3911550" y="2062807"/>
            <a:ext cx="492443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選手</a:t>
            </a:r>
            <a:endParaRPr lang="en-CA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10024631" y="2062807"/>
            <a:ext cx="492443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審判</a:t>
            </a:r>
            <a:endParaRPr lang="en-CA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1339355" y="2597220"/>
            <a:ext cx="1231427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一つ目のチーム</a:t>
            </a:r>
            <a:endParaRPr lang="en-CA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5846634" y="2608512"/>
            <a:ext cx="1183337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２</a:t>
            </a:r>
            <a:r>
              <a:rPr lang="ja-JP" altLang="en-US" sz="1200" dirty="0" smtClean="0"/>
              <a:t>つ目のチーム</a:t>
            </a:r>
            <a:endParaRPr lang="en-CA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8864187" y="2508982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一人目</a:t>
            </a:r>
            <a:endParaRPr lang="en-CA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9947686" y="2514748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二</a:t>
            </a:r>
            <a:r>
              <a:rPr lang="ja-JP" altLang="en-US" sz="1200" dirty="0" smtClean="0"/>
              <a:t>人目</a:t>
            </a:r>
            <a:endParaRPr lang="en-CA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11030634" y="2514748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三人目</a:t>
            </a:r>
            <a:endParaRPr lang="en-CA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74520" y="3363206"/>
            <a:ext cx="607859" cy="261610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100" dirty="0" smtClean="0"/>
              <a:t>一人目</a:t>
            </a:r>
            <a:endParaRPr lang="en-CA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839278" y="3355512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二</a:t>
            </a:r>
            <a:r>
              <a:rPr lang="ja-JP" altLang="en-US" sz="1200" dirty="0" smtClean="0"/>
              <a:t>人目</a:t>
            </a:r>
            <a:endParaRPr lang="en-CA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1628584" y="3372774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三人目</a:t>
            </a:r>
            <a:endParaRPr lang="en-CA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2474149" y="3363206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四</a:t>
            </a:r>
            <a:r>
              <a:rPr lang="ja-JP" altLang="en-US" sz="1200" dirty="0" smtClean="0"/>
              <a:t>人目</a:t>
            </a:r>
            <a:endParaRPr lang="en-CA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3282251" y="3355512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五</a:t>
            </a:r>
            <a:r>
              <a:rPr lang="ja-JP" altLang="en-US" sz="1200" dirty="0" smtClean="0"/>
              <a:t>人目</a:t>
            </a:r>
            <a:endParaRPr lang="en-CA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4403993" y="3347817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一人目</a:t>
            </a:r>
            <a:endParaRPr lang="en-CA" sz="1200" dirty="0"/>
          </a:p>
        </p:txBody>
      </p:sp>
      <p:sp>
        <p:nvSpPr>
          <p:cNvPr id="24" name="TextBox 23"/>
          <p:cNvSpPr txBox="1"/>
          <p:nvPr/>
        </p:nvSpPr>
        <p:spPr>
          <a:xfrm>
            <a:off x="5253703" y="3349598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二</a:t>
            </a:r>
            <a:r>
              <a:rPr lang="ja-JP" altLang="en-US" sz="1200" dirty="0" smtClean="0"/>
              <a:t>人目</a:t>
            </a:r>
            <a:endParaRPr lang="en-CA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6120064" y="3339629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三人目</a:t>
            </a:r>
            <a:endParaRPr lang="en-CA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6938297" y="3349877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四</a:t>
            </a:r>
            <a:r>
              <a:rPr lang="ja-JP" altLang="en-US" sz="1200" dirty="0" smtClean="0"/>
              <a:t>人目</a:t>
            </a:r>
            <a:endParaRPr lang="en-CA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7788007" y="3348669"/>
            <a:ext cx="646331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五</a:t>
            </a:r>
            <a:r>
              <a:rPr lang="ja-JP" altLang="en-US" sz="1200" dirty="0" smtClean="0"/>
              <a:t>人目</a:t>
            </a:r>
            <a:endParaRPr lang="en-CA" sz="1200" dirty="0"/>
          </a:p>
        </p:txBody>
      </p:sp>
      <p:sp>
        <p:nvSpPr>
          <p:cNvPr id="28" name="TextBox 27"/>
          <p:cNvSpPr txBox="1"/>
          <p:nvPr/>
        </p:nvSpPr>
        <p:spPr>
          <a:xfrm>
            <a:off x="8027" y="3693003"/>
            <a:ext cx="736625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ff0000</a:t>
            </a:r>
            <a:endParaRPr lang="en-CA" sz="900" dirty="0"/>
          </a:p>
        </p:txBody>
      </p:sp>
      <p:sp>
        <p:nvSpPr>
          <p:cNvPr id="29" name="TextBox 28"/>
          <p:cNvSpPr txBox="1"/>
          <p:nvPr/>
        </p:nvSpPr>
        <p:spPr>
          <a:xfrm>
            <a:off x="776147" y="3698491"/>
            <a:ext cx="753791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dd0000</a:t>
            </a:r>
            <a:endParaRPr lang="en-CA" sz="900" dirty="0"/>
          </a:p>
        </p:txBody>
      </p:sp>
      <p:sp>
        <p:nvSpPr>
          <p:cNvPr id="30" name="TextBox 29"/>
          <p:cNvSpPr txBox="1"/>
          <p:nvPr/>
        </p:nvSpPr>
        <p:spPr>
          <a:xfrm>
            <a:off x="1584252" y="3686693"/>
            <a:ext cx="741635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bb0000</a:t>
            </a:r>
            <a:endParaRPr lang="en-CA" sz="900" dirty="0"/>
          </a:p>
        </p:txBody>
      </p:sp>
      <p:sp>
        <p:nvSpPr>
          <p:cNvPr id="31" name="TextBox 30"/>
          <p:cNvSpPr txBox="1"/>
          <p:nvPr/>
        </p:nvSpPr>
        <p:spPr>
          <a:xfrm>
            <a:off x="2399628" y="3686459"/>
            <a:ext cx="766299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990000</a:t>
            </a:r>
            <a:endParaRPr lang="en-CA" sz="900" dirty="0"/>
          </a:p>
        </p:txBody>
      </p:sp>
      <p:sp>
        <p:nvSpPr>
          <p:cNvPr id="32" name="TextBox 31"/>
          <p:cNvSpPr txBox="1"/>
          <p:nvPr/>
        </p:nvSpPr>
        <p:spPr>
          <a:xfrm>
            <a:off x="3220241" y="3693003"/>
            <a:ext cx="770353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770000</a:t>
            </a:r>
            <a:endParaRPr lang="en-CA" sz="900" dirty="0"/>
          </a:p>
        </p:txBody>
      </p:sp>
      <p:sp>
        <p:nvSpPr>
          <p:cNvPr id="33" name="TextBox 32"/>
          <p:cNvSpPr txBox="1"/>
          <p:nvPr/>
        </p:nvSpPr>
        <p:spPr>
          <a:xfrm>
            <a:off x="4342560" y="3681694"/>
            <a:ext cx="773509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0000ff</a:t>
            </a:r>
            <a:endParaRPr lang="en-CA" sz="900" dirty="0"/>
          </a:p>
        </p:txBody>
      </p:sp>
      <p:sp>
        <p:nvSpPr>
          <p:cNvPr id="34" name="TextBox 33"/>
          <p:cNvSpPr txBox="1"/>
          <p:nvPr/>
        </p:nvSpPr>
        <p:spPr>
          <a:xfrm>
            <a:off x="5201401" y="3694490"/>
            <a:ext cx="766685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0000dd</a:t>
            </a:r>
            <a:endParaRPr lang="en-CA" sz="900" dirty="0"/>
          </a:p>
        </p:txBody>
      </p:sp>
      <p:sp>
        <p:nvSpPr>
          <p:cNvPr id="35" name="TextBox 34"/>
          <p:cNvSpPr txBox="1"/>
          <p:nvPr/>
        </p:nvSpPr>
        <p:spPr>
          <a:xfrm>
            <a:off x="6051249" y="3693003"/>
            <a:ext cx="798173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0000bb</a:t>
            </a:r>
            <a:endParaRPr lang="en-CA" sz="900" dirty="0"/>
          </a:p>
        </p:txBody>
      </p:sp>
      <p:sp>
        <p:nvSpPr>
          <p:cNvPr id="36" name="TextBox 35"/>
          <p:cNvSpPr txBox="1"/>
          <p:nvPr/>
        </p:nvSpPr>
        <p:spPr>
          <a:xfrm>
            <a:off x="6879202" y="3681694"/>
            <a:ext cx="772448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000099</a:t>
            </a:r>
            <a:endParaRPr lang="en-CA" sz="900" dirty="0"/>
          </a:p>
        </p:txBody>
      </p:sp>
      <p:sp>
        <p:nvSpPr>
          <p:cNvPr id="37" name="TextBox 36"/>
          <p:cNvSpPr txBox="1"/>
          <p:nvPr/>
        </p:nvSpPr>
        <p:spPr>
          <a:xfrm>
            <a:off x="7702527" y="3673160"/>
            <a:ext cx="817290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r>
              <a:rPr lang="ja-JP" altLang="en-US" sz="900" dirty="0" smtClean="0"/>
              <a:t>色</a:t>
            </a:r>
            <a:r>
              <a:rPr lang="en-US" altLang="ja-JP" sz="900" dirty="0" smtClean="0"/>
              <a:t>: 000077</a:t>
            </a:r>
            <a:endParaRPr lang="en-CA" sz="900" dirty="0"/>
          </a:p>
        </p:txBody>
      </p:sp>
      <p:sp>
        <p:nvSpPr>
          <p:cNvPr id="38" name="TextBox 37"/>
          <p:cNvSpPr txBox="1"/>
          <p:nvPr/>
        </p:nvSpPr>
        <p:spPr>
          <a:xfrm>
            <a:off x="8807702" y="2871418"/>
            <a:ext cx="760711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pPr algn="ctr"/>
            <a:r>
              <a:rPr lang="ja-JP" altLang="en-US" sz="900" dirty="0" smtClean="0"/>
              <a:t>色</a:t>
            </a:r>
            <a:r>
              <a:rPr lang="en-US" altLang="ja-JP" sz="900" dirty="0" smtClean="0"/>
              <a:t>: ff00ff</a:t>
            </a:r>
            <a:endParaRPr lang="en-CA" sz="900" dirty="0"/>
          </a:p>
        </p:txBody>
      </p:sp>
      <p:sp>
        <p:nvSpPr>
          <p:cNvPr id="39" name="TextBox 38"/>
          <p:cNvSpPr txBox="1"/>
          <p:nvPr/>
        </p:nvSpPr>
        <p:spPr>
          <a:xfrm>
            <a:off x="9883060" y="2873032"/>
            <a:ext cx="785414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pPr algn="ctr"/>
            <a:r>
              <a:rPr lang="ja-JP" altLang="en-US" sz="900" dirty="0" smtClean="0"/>
              <a:t>色</a:t>
            </a:r>
            <a:r>
              <a:rPr lang="en-US" altLang="ja-JP" sz="900" dirty="0" smtClean="0"/>
              <a:t>: dd00dd</a:t>
            </a:r>
            <a:endParaRPr lang="en-CA" sz="900" dirty="0"/>
          </a:p>
        </p:txBody>
      </p:sp>
      <p:sp>
        <p:nvSpPr>
          <p:cNvPr id="40" name="TextBox 39"/>
          <p:cNvSpPr txBox="1"/>
          <p:nvPr/>
        </p:nvSpPr>
        <p:spPr>
          <a:xfrm>
            <a:off x="10969517" y="2874219"/>
            <a:ext cx="768565" cy="36933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 sz="900" dirty="0"/>
              <a:t>塗</a:t>
            </a:r>
            <a:r>
              <a:rPr lang="ja-JP" altLang="en-US" sz="900" dirty="0" smtClean="0"/>
              <a:t>りつぶ</a:t>
            </a:r>
            <a:r>
              <a:rPr lang="ja-JP" altLang="en-US" sz="900" dirty="0"/>
              <a:t>す</a:t>
            </a:r>
            <a:endParaRPr lang="en-US" altLang="ja-JP" sz="900" dirty="0" smtClean="0"/>
          </a:p>
          <a:p>
            <a:pPr algn="ctr"/>
            <a:r>
              <a:rPr lang="ja-JP" altLang="en-US" sz="900" dirty="0" smtClean="0"/>
              <a:t>色</a:t>
            </a:r>
            <a:r>
              <a:rPr lang="en-US" altLang="ja-JP" sz="900" dirty="0" smtClean="0"/>
              <a:t>: bb00bb</a:t>
            </a:r>
            <a:endParaRPr lang="en-CA" sz="900" dirty="0"/>
          </a:p>
        </p:txBody>
      </p:sp>
      <p:sp>
        <p:nvSpPr>
          <p:cNvPr id="41" name="TextBox 40"/>
          <p:cNvSpPr txBox="1"/>
          <p:nvPr/>
        </p:nvSpPr>
        <p:spPr>
          <a:xfrm>
            <a:off x="6735635" y="6351297"/>
            <a:ext cx="2751074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すべて終了したら別の対象カテゴリーへ</a:t>
            </a:r>
            <a:endParaRPr lang="en-CA" sz="1200" dirty="0"/>
          </a:p>
        </p:txBody>
      </p:sp>
      <p:sp>
        <p:nvSpPr>
          <p:cNvPr id="45" name="TextBox 44"/>
          <p:cNvSpPr txBox="1"/>
          <p:nvPr/>
        </p:nvSpPr>
        <p:spPr>
          <a:xfrm>
            <a:off x="4601241" y="4411798"/>
            <a:ext cx="1579278" cy="261610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en-US" sz="1100" dirty="0" smtClean="0"/>
              <a:t>Anotation.csv</a:t>
            </a:r>
            <a:r>
              <a:rPr lang="ja-JP" altLang="en-US" sz="1100" dirty="0" smtClean="0"/>
              <a:t>ファイルに</a:t>
            </a:r>
            <a:endParaRPr lang="en-CA" sz="1100" dirty="0"/>
          </a:p>
        </p:txBody>
      </p:sp>
      <p:sp>
        <p:nvSpPr>
          <p:cNvPr id="46" name="TextBox 45"/>
          <p:cNvSpPr txBox="1"/>
          <p:nvPr/>
        </p:nvSpPr>
        <p:spPr>
          <a:xfrm>
            <a:off x="3964801" y="4783917"/>
            <a:ext cx="2853858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ぼやけているか</a:t>
            </a:r>
            <a:r>
              <a:rPr lang="en-US" altLang="ja-JP" sz="1200" dirty="0" smtClean="0"/>
              <a:t>(blur)</a:t>
            </a:r>
            <a:r>
              <a:rPr lang="ja-JP" altLang="en-US" sz="1200" dirty="0" smtClean="0"/>
              <a:t>に記入</a:t>
            </a:r>
            <a:r>
              <a:rPr lang="en-CA" altLang="ja-JP" sz="1200" dirty="0" smtClean="0"/>
              <a:t>(true or false)</a:t>
            </a:r>
            <a:endParaRPr lang="en-CA" sz="1200" dirty="0"/>
          </a:p>
        </p:txBody>
      </p:sp>
      <p:sp>
        <p:nvSpPr>
          <p:cNvPr id="47" name="TextBox 46"/>
          <p:cNvSpPr txBox="1"/>
          <p:nvPr/>
        </p:nvSpPr>
        <p:spPr>
          <a:xfrm>
            <a:off x="3190256" y="5176958"/>
            <a:ext cx="4401846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すご</a:t>
            </a:r>
            <a:r>
              <a:rPr lang="ja-JP" altLang="en-US" sz="1200" dirty="0"/>
              <a:t>く</a:t>
            </a:r>
            <a:r>
              <a:rPr lang="ja-JP" altLang="en-US" sz="1200" dirty="0" smtClean="0"/>
              <a:t>ぼやけていてよく見えないか</a:t>
            </a:r>
            <a:r>
              <a:rPr lang="en-US" altLang="ja-JP" sz="1200" dirty="0" smtClean="0"/>
              <a:t>(</a:t>
            </a:r>
            <a:r>
              <a:rPr lang="en-US" altLang="ja-JP" sz="1200" dirty="0" err="1" smtClean="0"/>
              <a:t>blur_hard</a:t>
            </a:r>
            <a:r>
              <a:rPr lang="en-US" altLang="ja-JP" sz="1200" dirty="0" smtClean="0"/>
              <a:t>)</a:t>
            </a:r>
            <a:r>
              <a:rPr lang="ja-JP" altLang="en-US" sz="1200" dirty="0" smtClean="0"/>
              <a:t>に記入</a:t>
            </a:r>
            <a:r>
              <a:rPr lang="en-CA" altLang="ja-JP" sz="1200" dirty="0" smtClean="0"/>
              <a:t>(true or false)</a:t>
            </a:r>
            <a:endParaRPr lang="en-CA" sz="1200" dirty="0"/>
          </a:p>
        </p:txBody>
      </p:sp>
      <p:sp>
        <p:nvSpPr>
          <p:cNvPr id="48" name="TextBox 47"/>
          <p:cNvSpPr txBox="1"/>
          <p:nvPr/>
        </p:nvSpPr>
        <p:spPr>
          <a:xfrm>
            <a:off x="3029087" y="5902627"/>
            <a:ext cx="4720844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すごく隠れてほとんど見えないか</a:t>
            </a:r>
            <a:r>
              <a:rPr lang="en-US" altLang="ja-JP" sz="1200" dirty="0" smtClean="0"/>
              <a:t>(</a:t>
            </a:r>
            <a:r>
              <a:rPr lang="en-US" altLang="ja-JP" sz="1200" dirty="0" err="1" smtClean="0"/>
              <a:t>occulusion_hard</a:t>
            </a:r>
            <a:r>
              <a:rPr lang="en-US" altLang="ja-JP" sz="1200" dirty="0" smtClean="0"/>
              <a:t>)</a:t>
            </a:r>
            <a:r>
              <a:rPr lang="ja-JP" altLang="en-US" sz="1200" dirty="0" smtClean="0"/>
              <a:t>に記入</a:t>
            </a:r>
            <a:r>
              <a:rPr lang="en-CA" altLang="ja-JP" sz="1200" dirty="0" smtClean="0"/>
              <a:t>(true or false)</a:t>
            </a:r>
            <a:endParaRPr lang="en-CA" sz="1200" dirty="0"/>
          </a:p>
        </p:txBody>
      </p:sp>
      <p:sp>
        <p:nvSpPr>
          <p:cNvPr id="49" name="TextBox 48"/>
          <p:cNvSpPr txBox="1"/>
          <p:nvPr/>
        </p:nvSpPr>
        <p:spPr>
          <a:xfrm>
            <a:off x="3826079" y="5548067"/>
            <a:ext cx="3126369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隠</a:t>
            </a:r>
            <a:r>
              <a:rPr lang="ja-JP" altLang="en-US" sz="1200" dirty="0" smtClean="0"/>
              <a:t>れているか</a:t>
            </a:r>
            <a:r>
              <a:rPr lang="en-US" altLang="ja-JP" sz="1200" dirty="0" smtClean="0"/>
              <a:t>(</a:t>
            </a:r>
            <a:r>
              <a:rPr lang="en-US" altLang="ja-JP" sz="1200" dirty="0" err="1" smtClean="0"/>
              <a:t>occulusion</a:t>
            </a:r>
            <a:r>
              <a:rPr lang="en-US" altLang="ja-JP" sz="1200" dirty="0" smtClean="0"/>
              <a:t>)</a:t>
            </a:r>
            <a:r>
              <a:rPr lang="ja-JP" altLang="en-US" sz="1200" dirty="0" smtClean="0"/>
              <a:t>に記入</a:t>
            </a:r>
            <a:r>
              <a:rPr lang="en-CA" altLang="ja-JP" sz="1200" dirty="0" smtClean="0"/>
              <a:t>(true or false)</a:t>
            </a:r>
            <a:endParaRPr lang="en-CA" sz="1200" dirty="0"/>
          </a:p>
        </p:txBody>
      </p:sp>
      <p:sp>
        <p:nvSpPr>
          <p:cNvPr id="50" name="TextBox 49"/>
          <p:cNvSpPr txBox="1"/>
          <p:nvPr/>
        </p:nvSpPr>
        <p:spPr>
          <a:xfrm>
            <a:off x="3191497" y="6348659"/>
            <a:ext cx="800219" cy="276999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ja-JP" altLang="en-US" sz="1200" dirty="0" smtClean="0"/>
              <a:t>次の人物</a:t>
            </a:r>
            <a:endParaRPr lang="en-CA" sz="1200" dirty="0"/>
          </a:p>
        </p:txBody>
      </p:sp>
      <p:cxnSp>
        <p:nvCxnSpPr>
          <p:cNvPr id="56" name="Elbow Connector 55"/>
          <p:cNvCxnSpPr>
            <a:stCxn id="4" idx="2"/>
            <a:endCxn id="5" idx="0"/>
          </p:cNvCxnSpPr>
          <p:nvPr/>
        </p:nvCxnSpPr>
        <p:spPr>
          <a:xfrm rot="5400000">
            <a:off x="4634032" y="1384729"/>
            <a:ext cx="201819" cy="1154337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5" idx="2"/>
            <a:endCxn id="7" idx="0"/>
          </p:cNvCxnSpPr>
          <p:nvPr/>
        </p:nvCxnSpPr>
        <p:spPr>
          <a:xfrm rot="5400000">
            <a:off x="2927714" y="1367162"/>
            <a:ext cx="257414" cy="2202703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5" idx="2"/>
            <a:endCxn id="8" idx="0"/>
          </p:cNvCxnSpPr>
          <p:nvPr/>
        </p:nvCxnSpPr>
        <p:spPr>
          <a:xfrm rot="16200000" flipH="1">
            <a:off x="5163684" y="1333893"/>
            <a:ext cx="268706" cy="2280531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>
            <a:stCxn id="7" idx="2"/>
            <a:endCxn id="12" idx="0"/>
          </p:cNvCxnSpPr>
          <p:nvPr/>
        </p:nvCxnSpPr>
        <p:spPr>
          <a:xfrm rot="5400000">
            <a:off x="922267" y="2330403"/>
            <a:ext cx="488987" cy="1576619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7"/>
          <p:cNvCxnSpPr>
            <a:stCxn id="7" idx="2"/>
            <a:endCxn id="13" idx="0"/>
          </p:cNvCxnSpPr>
          <p:nvPr/>
        </p:nvCxnSpPr>
        <p:spPr>
          <a:xfrm rot="5400000">
            <a:off x="1318111" y="2718553"/>
            <a:ext cx="481293" cy="792625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7" idx="2"/>
            <a:endCxn id="14" idx="0"/>
          </p:cNvCxnSpPr>
          <p:nvPr/>
        </p:nvCxnSpPr>
        <p:spPr>
          <a:xfrm rot="5400000">
            <a:off x="1704133" y="3121837"/>
            <a:ext cx="498555" cy="3319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7" idx="2"/>
            <a:endCxn id="21" idx="0"/>
          </p:cNvCxnSpPr>
          <p:nvPr/>
        </p:nvCxnSpPr>
        <p:spPr>
          <a:xfrm rot="16200000" flipH="1">
            <a:off x="2131699" y="2697589"/>
            <a:ext cx="488987" cy="842246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/>
          <p:cNvCxnSpPr>
            <a:stCxn id="7" idx="2"/>
            <a:endCxn id="22" idx="0"/>
          </p:cNvCxnSpPr>
          <p:nvPr/>
        </p:nvCxnSpPr>
        <p:spPr>
          <a:xfrm rot="16200000" flipH="1">
            <a:off x="2539597" y="2289691"/>
            <a:ext cx="481293" cy="1650348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12" idx="2"/>
            <a:endCxn id="28" idx="0"/>
          </p:cNvCxnSpPr>
          <p:nvPr/>
        </p:nvCxnSpPr>
        <p:spPr>
          <a:xfrm flipH="1">
            <a:off x="376340" y="3624816"/>
            <a:ext cx="2110" cy="681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13" idx="2"/>
            <a:endCxn id="13" idx="2"/>
          </p:cNvCxnSpPr>
          <p:nvPr/>
        </p:nvCxnSpPr>
        <p:spPr>
          <a:xfrm>
            <a:off x="1162444" y="363251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3" idx="2"/>
            <a:endCxn id="29" idx="0"/>
          </p:cNvCxnSpPr>
          <p:nvPr/>
        </p:nvCxnSpPr>
        <p:spPr>
          <a:xfrm flipH="1">
            <a:off x="1153043" y="3632511"/>
            <a:ext cx="9401" cy="659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14" idx="2"/>
            <a:endCxn id="14" idx="2"/>
          </p:cNvCxnSpPr>
          <p:nvPr/>
        </p:nvCxnSpPr>
        <p:spPr>
          <a:xfrm>
            <a:off x="1951750" y="364977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14" idx="2"/>
            <a:endCxn id="30" idx="0"/>
          </p:cNvCxnSpPr>
          <p:nvPr/>
        </p:nvCxnSpPr>
        <p:spPr>
          <a:xfrm>
            <a:off x="1951750" y="3649773"/>
            <a:ext cx="3320" cy="369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21" idx="2"/>
            <a:endCxn id="31" idx="0"/>
          </p:cNvCxnSpPr>
          <p:nvPr/>
        </p:nvCxnSpPr>
        <p:spPr>
          <a:xfrm flipH="1">
            <a:off x="2782778" y="3640205"/>
            <a:ext cx="14537" cy="4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22" idx="2"/>
            <a:endCxn id="32" idx="0"/>
          </p:cNvCxnSpPr>
          <p:nvPr/>
        </p:nvCxnSpPr>
        <p:spPr>
          <a:xfrm>
            <a:off x="3605417" y="3632511"/>
            <a:ext cx="1" cy="60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stCxn id="8" idx="2"/>
            <a:endCxn id="23" idx="0"/>
          </p:cNvCxnSpPr>
          <p:nvPr/>
        </p:nvCxnSpPr>
        <p:spPr>
          <a:xfrm rot="5400000">
            <a:off x="5351578" y="2261092"/>
            <a:ext cx="462306" cy="1711144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Elbow Connector 93"/>
          <p:cNvCxnSpPr>
            <a:stCxn id="8" idx="2"/>
            <a:endCxn id="24" idx="0"/>
          </p:cNvCxnSpPr>
          <p:nvPr/>
        </p:nvCxnSpPr>
        <p:spPr>
          <a:xfrm rot="5400000">
            <a:off x="5775543" y="2686837"/>
            <a:ext cx="464087" cy="861434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95"/>
          <p:cNvCxnSpPr>
            <a:stCxn id="8" idx="2"/>
            <a:endCxn id="25" idx="0"/>
          </p:cNvCxnSpPr>
          <p:nvPr/>
        </p:nvCxnSpPr>
        <p:spPr>
          <a:xfrm rot="16200000" flipH="1">
            <a:off x="6213707" y="3110106"/>
            <a:ext cx="454118" cy="4927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Elbow Connector 97"/>
          <p:cNvCxnSpPr>
            <a:stCxn id="8" idx="2"/>
            <a:endCxn id="26" idx="0"/>
          </p:cNvCxnSpPr>
          <p:nvPr/>
        </p:nvCxnSpPr>
        <p:spPr>
          <a:xfrm rot="16200000" flipH="1">
            <a:off x="6617700" y="2706114"/>
            <a:ext cx="464366" cy="823160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Elbow Connector 99"/>
          <p:cNvCxnSpPr>
            <a:stCxn id="8" idx="2"/>
            <a:endCxn id="27" idx="0"/>
          </p:cNvCxnSpPr>
          <p:nvPr/>
        </p:nvCxnSpPr>
        <p:spPr>
          <a:xfrm rot="16200000" flipH="1">
            <a:off x="7043159" y="2280655"/>
            <a:ext cx="463158" cy="1672870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23" idx="2"/>
            <a:endCxn id="33" idx="0"/>
          </p:cNvCxnSpPr>
          <p:nvPr/>
        </p:nvCxnSpPr>
        <p:spPr>
          <a:xfrm>
            <a:off x="4727159" y="3624816"/>
            <a:ext cx="2156" cy="56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24" idx="2"/>
            <a:endCxn id="34" idx="0"/>
          </p:cNvCxnSpPr>
          <p:nvPr/>
        </p:nvCxnSpPr>
        <p:spPr>
          <a:xfrm>
            <a:off x="5576869" y="3626597"/>
            <a:ext cx="7875" cy="67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25" idx="2"/>
            <a:endCxn id="35" idx="0"/>
          </p:cNvCxnSpPr>
          <p:nvPr/>
        </p:nvCxnSpPr>
        <p:spPr>
          <a:xfrm>
            <a:off x="6443230" y="3616628"/>
            <a:ext cx="7106" cy="76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26" idx="2"/>
            <a:endCxn id="36" idx="0"/>
          </p:cNvCxnSpPr>
          <p:nvPr/>
        </p:nvCxnSpPr>
        <p:spPr>
          <a:xfrm>
            <a:off x="7261463" y="3626876"/>
            <a:ext cx="3963" cy="548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27" idx="2"/>
            <a:endCxn id="37" idx="0"/>
          </p:cNvCxnSpPr>
          <p:nvPr/>
        </p:nvCxnSpPr>
        <p:spPr>
          <a:xfrm flipH="1">
            <a:off x="8111172" y="3625668"/>
            <a:ext cx="1" cy="47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Elbow Connector 111"/>
          <p:cNvCxnSpPr>
            <a:stCxn id="4" idx="2"/>
            <a:endCxn id="6" idx="0"/>
          </p:cNvCxnSpPr>
          <p:nvPr/>
        </p:nvCxnSpPr>
        <p:spPr>
          <a:xfrm rot="16200000" flipH="1">
            <a:off x="7690572" y="-517475"/>
            <a:ext cx="201819" cy="4958744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6" idx="2"/>
            <a:endCxn id="9" idx="0"/>
          </p:cNvCxnSpPr>
          <p:nvPr/>
        </p:nvCxnSpPr>
        <p:spPr>
          <a:xfrm rot="5400000">
            <a:off x="9644515" y="1882644"/>
            <a:ext cx="169176" cy="1083500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Elbow Connector 115"/>
          <p:cNvCxnSpPr>
            <a:stCxn id="6" idx="2"/>
            <a:endCxn id="10" idx="0"/>
          </p:cNvCxnSpPr>
          <p:nvPr/>
        </p:nvCxnSpPr>
        <p:spPr>
          <a:xfrm rot="5400000">
            <a:off x="10183382" y="2427277"/>
            <a:ext cx="174942" cy="1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Elbow Connector 117"/>
          <p:cNvCxnSpPr>
            <a:stCxn id="6" idx="2"/>
            <a:endCxn id="11" idx="0"/>
          </p:cNvCxnSpPr>
          <p:nvPr/>
        </p:nvCxnSpPr>
        <p:spPr>
          <a:xfrm rot="16200000" flipH="1">
            <a:off x="10724855" y="1885803"/>
            <a:ext cx="174942" cy="1082947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>
            <a:stCxn id="9" idx="2"/>
            <a:endCxn id="38" idx="0"/>
          </p:cNvCxnSpPr>
          <p:nvPr/>
        </p:nvCxnSpPr>
        <p:spPr>
          <a:xfrm>
            <a:off x="9187353" y="2785981"/>
            <a:ext cx="705" cy="8543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>
            <a:stCxn id="10" idx="2"/>
            <a:endCxn id="39" idx="0"/>
          </p:cNvCxnSpPr>
          <p:nvPr/>
        </p:nvCxnSpPr>
        <p:spPr>
          <a:xfrm>
            <a:off x="10270852" y="2791747"/>
            <a:ext cx="4915" cy="81285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11" idx="2"/>
            <a:endCxn id="40" idx="0"/>
          </p:cNvCxnSpPr>
          <p:nvPr/>
        </p:nvCxnSpPr>
        <p:spPr>
          <a:xfrm>
            <a:off x="11353800" y="2791747"/>
            <a:ext cx="0" cy="8247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Elbow Connector 127"/>
          <p:cNvCxnSpPr>
            <a:stCxn id="28" idx="2"/>
            <a:endCxn id="45" idx="0"/>
          </p:cNvCxnSpPr>
          <p:nvPr/>
        </p:nvCxnSpPr>
        <p:spPr>
          <a:xfrm rot="16200000" flipH="1">
            <a:off x="2708879" y="1729796"/>
            <a:ext cx="349463" cy="5014540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Elbow Connector 129"/>
          <p:cNvCxnSpPr>
            <a:stCxn id="29" idx="2"/>
            <a:endCxn id="45" idx="0"/>
          </p:cNvCxnSpPr>
          <p:nvPr/>
        </p:nvCxnSpPr>
        <p:spPr>
          <a:xfrm rot="16200000" flipH="1">
            <a:off x="3099974" y="2120891"/>
            <a:ext cx="343975" cy="4237837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Elbow Connector 131"/>
          <p:cNvCxnSpPr>
            <a:stCxn id="30" idx="2"/>
            <a:endCxn id="45" idx="0"/>
          </p:cNvCxnSpPr>
          <p:nvPr/>
        </p:nvCxnSpPr>
        <p:spPr>
          <a:xfrm rot="16200000" flipH="1">
            <a:off x="3495089" y="2516006"/>
            <a:ext cx="355773" cy="3435810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Elbow Connector 133"/>
          <p:cNvCxnSpPr>
            <a:stCxn id="31" idx="2"/>
            <a:endCxn id="45" idx="0"/>
          </p:cNvCxnSpPr>
          <p:nvPr/>
        </p:nvCxnSpPr>
        <p:spPr>
          <a:xfrm rot="16200000" flipH="1">
            <a:off x="3908826" y="2929743"/>
            <a:ext cx="356007" cy="2608102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Elbow Connector 135"/>
          <p:cNvCxnSpPr>
            <a:stCxn id="32" idx="2"/>
            <a:endCxn id="45" idx="0"/>
          </p:cNvCxnSpPr>
          <p:nvPr/>
        </p:nvCxnSpPr>
        <p:spPr>
          <a:xfrm rot="16200000" flipH="1">
            <a:off x="4323418" y="3344335"/>
            <a:ext cx="349463" cy="1785462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Elbow Connector 137"/>
          <p:cNvCxnSpPr>
            <a:stCxn id="33" idx="2"/>
            <a:endCxn id="45" idx="0"/>
          </p:cNvCxnSpPr>
          <p:nvPr/>
        </p:nvCxnSpPr>
        <p:spPr>
          <a:xfrm rot="16200000" flipH="1">
            <a:off x="4879711" y="3900629"/>
            <a:ext cx="360772" cy="661565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/>
          <p:cNvCxnSpPr>
            <a:stCxn id="34" idx="2"/>
            <a:endCxn id="45" idx="0"/>
          </p:cNvCxnSpPr>
          <p:nvPr/>
        </p:nvCxnSpPr>
        <p:spPr>
          <a:xfrm rot="5400000">
            <a:off x="5313824" y="4140878"/>
            <a:ext cx="347976" cy="193864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141"/>
          <p:cNvCxnSpPr>
            <a:stCxn id="35" idx="2"/>
            <a:endCxn id="45" idx="0"/>
          </p:cNvCxnSpPr>
          <p:nvPr/>
        </p:nvCxnSpPr>
        <p:spPr>
          <a:xfrm rot="5400000">
            <a:off x="5745877" y="3707338"/>
            <a:ext cx="349463" cy="1059456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Elbow Connector 143"/>
          <p:cNvCxnSpPr>
            <a:stCxn id="36" idx="2"/>
            <a:endCxn id="45" idx="0"/>
          </p:cNvCxnSpPr>
          <p:nvPr/>
        </p:nvCxnSpPr>
        <p:spPr>
          <a:xfrm rot="5400000">
            <a:off x="6147767" y="3294139"/>
            <a:ext cx="360772" cy="1874546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145"/>
          <p:cNvCxnSpPr>
            <a:stCxn id="37" idx="2"/>
            <a:endCxn id="45" idx="0"/>
          </p:cNvCxnSpPr>
          <p:nvPr/>
        </p:nvCxnSpPr>
        <p:spPr>
          <a:xfrm rot="5400000">
            <a:off x="6566373" y="2866999"/>
            <a:ext cx="369306" cy="2720292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Elbow Connector 147"/>
          <p:cNvCxnSpPr>
            <a:stCxn id="38" idx="2"/>
            <a:endCxn id="45" idx="0"/>
          </p:cNvCxnSpPr>
          <p:nvPr/>
        </p:nvCxnSpPr>
        <p:spPr>
          <a:xfrm rot="5400000">
            <a:off x="6703945" y="1927685"/>
            <a:ext cx="1171048" cy="3797178"/>
          </a:xfrm>
          <a:prstGeom prst="bentConnector3">
            <a:avLst>
              <a:gd name="adj1" fmla="val 84932"/>
            </a:avLst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Elbow Connector 151"/>
          <p:cNvCxnSpPr>
            <a:stCxn id="39" idx="2"/>
            <a:endCxn id="45" idx="0"/>
          </p:cNvCxnSpPr>
          <p:nvPr/>
        </p:nvCxnSpPr>
        <p:spPr>
          <a:xfrm rot="5400000">
            <a:off x="7248607" y="1384638"/>
            <a:ext cx="1169434" cy="4884887"/>
          </a:xfrm>
          <a:prstGeom prst="bentConnector3">
            <a:avLst>
              <a:gd name="adj1" fmla="val 84980"/>
            </a:avLst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Elbow Connector 154"/>
          <p:cNvCxnSpPr>
            <a:stCxn id="40" idx="2"/>
            <a:endCxn id="45" idx="0"/>
          </p:cNvCxnSpPr>
          <p:nvPr/>
        </p:nvCxnSpPr>
        <p:spPr>
          <a:xfrm rot="5400000">
            <a:off x="7788217" y="846214"/>
            <a:ext cx="1168247" cy="5962920"/>
          </a:xfrm>
          <a:prstGeom prst="bentConnector3">
            <a:avLst>
              <a:gd name="adj1" fmla="val 85738"/>
            </a:avLst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>
            <a:stCxn id="45" idx="2"/>
            <a:endCxn id="46" idx="0"/>
          </p:cNvCxnSpPr>
          <p:nvPr/>
        </p:nvCxnSpPr>
        <p:spPr>
          <a:xfrm>
            <a:off x="5390880" y="4673408"/>
            <a:ext cx="850" cy="110509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46" idx="2"/>
            <a:endCxn id="47" idx="0"/>
          </p:cNvCxnSpPr>
          <p:nvPr/>
        </p:nvCxnSpPr>
        <p:spPr>
          <a:xfrm flipH="1">
            <a:off x="5391179" y="5060916"/>
            <a:ext cx="551" cy="11604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stCxn id="47" idx="2"/>
            <a:endCxn id="49" idx="0"/>
          </p:cNvCxnSpPr>
          <p:nvPr/>
        </p:nvCxnSpPr>
        <p:spPr>
          <a:xfrm flipH="1">
            <a:off x="5389264" y="5453957"/>
            <a:ext cx="1915" cy="9411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>
            <a:stCxn id="49" idx="2"/>
            <a:endCxn id="48" idx="0"/>
          </p:cNvCxnSpPr>
          <p:nvPr/>
        </p:nvCxnSpPr>
        <p:spPr>
          <a:xfrm>
            <a:off x="5389264" y="5825066"/>
            <a:ext cx="245" cy="77561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Elbow Connector 165"/>
          <p:cNvCxnSpPr>
            <a:stCxn id="48" idx="2"/>
            <a:endCxn id="50" idx="0"/>
          </p:cNvCxnSpPr>
          <p:nvPr/>
        </p:nvCxnSpPr>
        <p:spPr>
          <a:xfrm rot="5400000">
            <a:off x="4406042" y="5365191"/>
            <a:ext cx="169033" cy="1797902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Elbow Connector 167"/>
          <p:cNvCxnSpPr>
            <a:stCxn id="48" idx="2"/>
            <a:endCxn id="41" idx="0"/>
          </p:cNvCxnSpPr>
          <p:nvPr/>
        </p:nvCxnSpPr>
        <p:spPr>
          <a:xfrm rot="16200000" flipH="1">
            <a:off x="6664505" y="4904629"/>
            <a:ext cx="171671" cy="2721663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4954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アノテーションプロセス</a:t>
            </a:r>
            <a:r>
              <a:rPr lang="en-CA" altLang="ja-JP" dirty="0" smtClean="0"/>
              <a:t>(</a:t>
            </a:r>
            <a:r>
              <a:rPr lang="ja-JP" altLang="en-US" dirty="0" smtClean="0"/>
              <a:t>ボール</a:t>
            </a:r>
            <a:r>
              <a:rPr lang="en-US" altLang="ja-JP" dirty="0" smtClean="0"/>
              <a:t>)</a:t>
            </a:r>
            <a:endParaRPr lang="en-CA" dirty="0"/>
          </a:p>
        </p:txBody>
      </p:sp>
      <p:sp>
        <p:nvSpPr>
          <p:cNvPr id="35" name="TextBox 34"/>
          <p:cNvSpPr txBox="1"/>
          <p:nvPr/>
        </p:nvSpPr>
        <p:spPr>
          <a:xfrm>
            <a:off x="5130800" y="1704308"/>
            <a:ext cx="856325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ボール</a:t>
            </a:r>
            <a:endParaRPr lang="en-CA" dirty="0"/>
          </a:p>
        </p:txBody>
      </p:sp>
      <p:sp>
        <p:nvSpPr>
          <p:cNvPr id="52" name="TextBox 51"/>
          <p:cNvSpPr txBox="1"/>
          <p:nvPr/>
        </p:nvSpPr>
        <p:spPr>
          <a:xfrm>
            <a:off x="5109912" y="2390737"/>
            <a:ext cx="889245" cy="4308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sz="1100" dirty="0"/>
              <a:t>塗</a:t>
            </a:r>
            <a:r>
              <a:rPr lang="ja-JP" altLang="en-US" sz="1100" dirty="0" smtClean="0"/>
              <a:t>りつぶ</a:t>
            </a:r>
            <a:r>
              <a:rPr lang="ja-JP" altLang="en-US" sz="1100" dirty="0"/>
              <a:t>す</a:t>
            </a:r>
            <a:endParaRPr lang="en-US" altLang="ja-JP" sz="1100" dirty="0" smtClean="0"/>
          </a:p>
          <a:p>
            <a:r>
              <a:rPr lang="ja-JP" altLang="en-US" sz="1100" dirty="0" smtClean="0"/>
              <a:t>色</a:t>
            </a:r>
            <a:r>
              <a:rPr lang="en-US" altLang="ja-JP" sz="1100" dirty="0" smtClean="0"/>
              <a:t>: dd0000</a:t>
            </a:r>
            <a:endParaRPr lang="en-CA" sz="1100" dirty="0"/>
          </a:p>
        </p:txBody>
      </p:sp>
      <p:sp>
        <p:nvSpPr>
          <p:cNvPr id="64" name="TextBox 63"/>
          <p:cNvSpPr txBox="1"/>
          <p:nvPr/>
        </p:nvSpPr>
        <p:spPr>
          <a:xfrm>
            <a:off x="4388187" y="6185456"/>
            <a:ext cx="233269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別の対象カテゴリーへ</a:t>
            </a:r>
            <a:endParaRPr lang="en-CA" dirty="0"/>
          </a:p>
        </p:txBody>
      </p:sp>
      <p:sp>
        <p:nvSpPr>
          <p:cNvPr id="65" name="TextBox 64"/>
          <p:cNvSpPr txBox="1"/>
          <p:nvPr/>
        </p:nvSpPr>
        <p:spPr>
          <a:xfrm>
            <a:off x="4322656" y="3063864"/>
            <a:ext cx="2463751" cy="369332"/>
          </a:xfrm>
          <a:prstGeom prst="rect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Anotation.csv</a:t>
            </a:r>
            <a:r>
              <a:rPr lang="ja-JP" altLang="en-US" dirty="0" smtClean="0"/>
              <a:t>ファイルに</a:t>
            </a:r>
            <a:endParaRPr lang="en-CA" dirty="0"/>
          </a:p>
        </p:txBody>
      </p:sp>
      <p:sp>
        <p:nvSpPr>
          <p:cNvPr id="66" name="TextBox 65"/>
          <p:cNvSpPr txBox="1"/>
          <p:nvPr/>
        </p:nvSpPr>
        <p:spPr>
          <a:xfrm>
            <a:off x="3456127" y="4059393"/>
            <a:ext cx="419570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ぼやけているか</a:t>
            </a:r>
            <a:r>
              <a:rPr lang="en-US" altLang="ja-JP" dirty="0" smtClean="0"/>
              <a:t>(blur)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67" name="TextBox 66"/>
          <p:cNvSpPr txBox="1"/>
          <p:nvPr/>
        </p:nvSpPr>
        <p:spPr>
          <a:xfrm>
            <a:off x="2294174" y="4551169"/>
            <a:ext cx="651691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すご</a:t>
            </a:r>
            <a:r>
              <a:rPr lang="ja-JP" altLang="en-US" dirty="0"/>
              <a:t>く</a:t>
            </a:r>
            <a:r>
              <a:rPr lang="ja-JP" altLang="en-US" dirty="0" smtClean="0"/>
              <a:t>ぼやけていてよく見えないか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blur_hard</a:t>
            </a:r>
            <a:r>
              <a:rPr lang="en-US" altLang="ja-JP" dirty="0" smtClean="0"/>
              <a:t>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68" name="TextBox 67"/>
          <p:cNvSpPr txBox="1"/>
          <p:nvPr/>
        </p:nvSpPr>
        <p:spPr>
          <a:xfrm>
            <a:off x="2058030" y="5533078"/>
            <a:ext cx="6993005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すごく隠れてほとんど見えないか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occulusion_hard</a:t>
            </a:r>
            <a:r>
              <a:rPr lang="en-US" altLang="ja-JP" dirty="0" smtClean="0"/>
              <a:t>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69" name="TextBox 68"/>
          <p:cNvSpPr txBox="1"/>
          <p:nvPr/>
        </p:nvSpPr>
        <p:spPr>
          <a:xfrm>
            <a:off x="3253947" y="5047909"/>
            <a:ext cx="460126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隠</a:t>
            </a:r>
            <a:r>
              <a:rPr lang="ja-JP" altLang="en-US" dirty="0" smtClean="0"/>
              <a:t>れているか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occulusion</a:t>
            </a:r>
            <a:r>
              <a:rPr lang="en-US" altLang="ja-JP" dirty="0" smtClean="0"/>
              <a:t>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71" name="TextBox 70"/>
          <p:cNvSpPr txBox="1"/>
          <p:nvPr/>
        </p:nvSpPr>
        <p:spPr>
          <a:xfrm>
            <a:off x="3735210" y="3545258"/>
            <a:ext cx="3637534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対象が画像に写っていなければ</a:t>
            </a:r>
            <a:r>
              <a:rPr lang="en-US" altLang="ja-JP" dirty="0" smtClean="0"/>
              <a:t>null</a:t>
            </a:r>
            <a:endParaRPr lang="en-CA" dirty="0"/>
          </a:p>
        </p:txBody>
      </p:sp>
      <p:cxnSp>
        <p:nvCxnSpPr>
          <p:cNvPr id="73" name="Straight Connector 72"/>
          <p:cNvCxnSpPr>
            <a:stCxn id="35" idx="2"/>
            <a:endCxn id="52" idx="0"/>
          </p:cNvCxnSpPr>
          <p:nvPr/>
        </p:nvCxnSpPr>
        <p:spPr>
          <a:xfrm flipH="1">
            <a:off x="5554535" y="2073640"/>
            <a:ext cx="4428" cy="317097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52" idx="2"/>
            <a:endCxn id="65" idx="0"/>
          </p:cNvCxnSpPr>
          <p:nvPr/>
        </p:nvCxnSpPr>
        <p:spPr>
          <a:xfrm flipH="1">
            <a:off x="5554532" y="2821624"/>
            <a:ext cx="3" cy="24224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65" idx="2"/>
            <a:endCxn id="71" idx="0"/>
          </p:cNvCxnSpPr>
          <p:nvPr/>
        </p:nvCxnSpPr>
        <p:spPr>
          <a:xfrm flipH="1">
            <a:off x="5553977" y="3433196"/>
            <a:ext cx="555" cy="112062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71" idx="2"/>
            <a:endCxn id="66" idx="0"/>
          </p:cNvCxnSpPr>
          <p:nvPr/>
        </p:nvCxnSpPr>
        <p:spPr>
          <a:xfrm>
            <a:off x="5553977" y="3914590"/>
            <a:ext cx="0" cy="144803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6" idx="2"/>
            <a:endCxn id="67" idx="0"/>
          </p:cNvCxnSpPr>
          <p:nvPr/>
        </p:nvCxnSpPr>
        <p:spPr>
          <a:xfrm flipH="1">
            <a:off x="5552630" y="4428725"/>
            <a:ext cx="1347" cy="122444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67" idx="2"/>
            <a:endCxn id="69" idx="0"/>
          </p:cNvCxnSpPr>
          <p:nvPr/>
        </p:nvCxnSpPr>
        <p:spPr>
          <a:xfrm>
            <a:off x="5552630" y="4920501"/>
            <a:ext cx="1947" cy="127408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69" idx="2"/>
            <a:endCxn id="68" idx="0"/>
          </p:cNvCxnSpPr>
          <p:nvPr/>
        </p:nvCxnSpPr>
        <p:spPr>
          <a:xfrm flipH="1">
            <a:off x="5554533" y="5417241"/>
            <a:ext cx="44" cy="115837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68" idx="2"/>
            <a:endCxn id="64" idx="0"/>
          </p:cNvCxnSpPr>
          <p:nvPr/>
        </p:nvCxnSpPr>
        <p:spPr>
          <a:xfrm flipH="1">
            <a:off x="5554532" y="5902410"/>
            <a:ext cx="1" cy="283046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111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アノテーションプロセス</a:t>
            </a:r>
            <a:r>
              <a:rPr lang="en-CA" altLang="ja-JP" dirty="0" smtClean="0"/>
              <a:t>(</a:t>
            </a:r>
            <a:r>
              <a:rPr lang="ja-JP" altLang="en-US" dirty="0" smtClean="0"/>
              <a:t>コート</a:t>
            </a:r>
            <a:r>
              <a:rPr lang="en-US" altLang="ja-JP" dirty="0" smtClean="0"/>
              <a:t>)</a:t>
            </a:r>
            <a:endParaRPr lang="en-CA" dirty="0"/>
          </a:p>
        </p:txBody>
      </p:sp>
      <p:sp>
        <p:nvSpPr>
          <p:cNvPr id="3" name="TextBox 2"/>
          <p:cNvSpPr txBox="1"/>
          <p:nvPr/>
        </p:nvSpPr>
        <p:spPr>
          <a:xfrm>
            <a:off x="4956195" y="1641361"/>
            <a:ext cx="739305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コート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2273847" y="2217660"/>
            <a:ext cx="1861407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センタ</a:t>
            </a:r>
            <a:r>
              <a:rPr lang="ja-JP" altLang="en-US" dirty="0" smtClean="0"/>
              <a:t>ーサークル</a:t>
            </a:r>
            <a:endParaRPr lang="en-CA" dirty="0"/>
          </a:p>
        </p:txBody>
      </p:sp>
      <p:sp>
        <p:nvSpPr>
          <p:cNvPr id="17" name="TextBox 16"/>
          <p:cNvSpPr txBox="1"/>
          <p:nvPr/>
        </p:nvSpPr>
        <p:spPr>
          <a:xfrm>
            <a:off x="2759927" y="2762682"/>
            <a:ext cx="889245" cy="4308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sz="1100" dirty="0"/>
              <a:t>塗</a:t>
            </a:r>
            <a:r>
              <a:rPr lang="ja-JP" altLang="en-US" sz="1100" dirty="0" smtClean="0"/>
              <a:t>りつぶ</a:t>
            </a:r>
            <a:r>
              <a:rPr lang="ja-JP" altLang="en-US" sz="1100" dirty="0"/>
              <a:t>す</a:t>
            </a:r>
            <a:endParaRPr lang="en-US" altLang="ja-JP" sz="1100" dirty="0" smtClean="0"/>
          </a:p>
          <a:p>
            <a:r>
              <a:rPr lang="ja-JP" altLang="en-US" sz="1100" dirty="0" smtClean="0"/>
              <a:t>色</a:t>
            </a:r>
            <a:r>
              <a:rPr lang="en-US" altLang="ja-JP" sz="1100" dirty="0" smtClean="0"/>
              <a:t>: 00bb00</a:t>
            </a:r>
            <a:endParaRPr lang="en-CA" sz="1100" dirty="0"/>
          </a:p>
        </p:txBody>
      </p:sp>
      <p:sp>
        <p:nvSpPr>
          <p:cNvPr id="18" name="TextBox 17"/>
          <p:cNvSpPr txBox="1"/>
          <p:nvPr/>
        </p:nvSpPr>
        <p:spPr>
          <a:xfrm>
            <a:off x="4888394" y="2793959"/>
            <a:ext cx="874905" cy="4308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sz="1100" dirty="0"/>
              <a:t>塗</a:t>
            </a:r>
            <a:r>
              <a:rPr lang="ja-JP" altLang="en-US" sz="1100" dirty="0" smtClean="0"/>
              <a:t>りつぶ</a:t>
            </a:r>
            <a:r>
              <a:rPr lang="ja-JP" altLang="en-US" sz="1100" dirty="0"/>
              <a:t>す</a:t>
            </a:r>
            <a:endParaRPr lang="en-US" altLang="ja-JP" sz="1100" dirty="0" smtClean="0"/>
          </a:p>
          <a:p>
            <a:r>
              <a:rPr lang="ja-JP" altLang="en-US" sz="1100" dirty="0" smtClean="0"/>
              <a:t>色</a:t>
            </a:r>
            <a:r>
              <a:rPr lang="en-US" altLang="ja-JP" sz="1100" dirty="0" smtClean="0"/>
              <a:t>: 00ff00</a:t>
            </a:r>
            <a:endParaRPr lang="en-CA" sz="1100" dirty="0"/>
          </a:p>
        </p:txBody>
      </p:sp>
      <p:sp>
        <p:nvSpPr>
          <p:cNvPr id="27" name="TextBox 26"/>
          <p:cNvSpPr txBox="1"/>
          <p:nvPr/>
        </p:nvSpPr>
        <p:spPr>
          <a:xfrm>
            <a:off x="4090345" y="3553538"/>
            <a:ext cx="246375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Anotation.csv</a:t>
            </a:r>
            <a:r>
              <a:rPr lang="ja-JP" altLang="en-US" dirty="0" smtClean="0"/>
              <a:t>ファイルに</a:t>
            </a:r>
            <a:endParaRPr lang="en-CA" dirty="0"/>
          </a:p>
        </p:txBody>
      </p:sp>
      <p:sp>
        <p:nvSpPr>
          <p:cNvPr id="28" name="TextBox 27"/>
          <p:cNvSpPr txBox="1"/>
          <p:nvPr/>
        </p:nvSpPr>
        <p:spPr>
          <a:xfrm>
            <a:off x="2224262" y="4046649"/>
            <a:ext cx="619624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線が薄れて見えづらい箇所があるか</a:t>
            </a:r>
            <a:r>
              <a:rPr lang="en-US" altLang="ja-JP" dirty="0" smtClean="0"/>
              <a:t>(blur)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29" name="TextBox 28"/>
          <p:cNvSpPr txBox="1"/>
          <p:nvPr/>
        </p:nvSpPr>
        <p:spPr>
          <a:xfrm>
            <a:off x="1794816" y="4569836"/>
            <a:ext cx="705071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線が薄れて見づらい箇所たくさんあるか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blur_hard</a:t>
            </a:r>
            <a:r>
              <a:rPr lang="en-US" altLang="ja-JP" dirty="0" smtClean="0"/>
              <a:t>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30" name="TextBox 29"/>
          <p:cNvSpPr txBox="1"/>
          <p:nvPr/>
        </p:nvSpPr>
        <p:spPr>
          <a:xfrm>
            <a:off x="1590412" y="5601054"/>
            <a:ext cx="746589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線が隠れている箇所がたくさんあるか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occulusion_hard</a:t>
            </a:r>
            <a:r>
              <a:rPr lang="en-US" altLang="ja-JP" dirty="0" smtClean="0"/>
              <a:t>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31" name="TextBox 30"/>
          <p:cNvSpPr txBox="1"/>
          <p:nvPr/>
        </p:nvSpPr>
        <p:spPr>
          <a:xfrm>
            <a:off x="2178359" y="5062934"/>
            <a:ext cx="6286016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線が隠れている箇所があるか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occulusion</a:t>
            </a:r>
            <a:r>
              <a:rPr lang="en-US" altLang="ja-JP" dirty="0" smtClean="0"/>
              <a:t>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32" name="TextBox 31"/>
          <p:cNvSpPr txBox="1"/>
          <p:nvPr/>
        </p:nvSpPr>
        <p:spPr>
          <a:xfrm>
            <a:off x="2759927" y="6312692"/>
            <a:ext cx="179889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次のコートエリア</a:t>
            </a:r>
            <a:endParaRPr lang="en-CA" dirty="0"/>
          </a:p>
        </p:txBody>
      </p:sp>
      <p:sp>
        <p:nvSpPr>
          <p:cNvPr id="33" name="TextBox 32"/>
          <p:cNvSpPr txBox="1"/>
          <p:nvPr/>
        </p:nvSpPr>
        <p:spPr>
          <a:xfrm>
            <a:off x="4816735" y="2217660"/>
            <a:ext cx="1018227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P2</a:t>
            </a:r>
            <a:r>
              <a:rPr lang="ja-JP" altLang="en-US" dirty="0" smtClean="0"/>
              <a:t>エリア</a:t>
            </a:r>
            <a:endParaRPr lang="en-CA" dirty="0"/>
          </a:p>
        </p:txBody>
      </p:sp>
      <p:sp>
        <p:nvSpPr>
          <p:cNvPr id="34" name="TextBox 33"/>
          <p:cNvSpPr txBox="1"/>
          <p:nvPr/>
        </p:nvSpPr>
        <p:spPr>
          <a:xfrm>
            <a:off x="6470282" y="2217660"/>
            <a:ext cx="100540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P</a:t>
            </a:r>
            <a:r>
              <a:rPr lang="en-US" altLang="ja-JP" dirty="0" smtClean="0"/>
              <a:t>3</a:t>
            </a:r>
            <a:r>
              <a:rPr lang="ja-JP" altLang="en-US" dirty="0" smtClean="0"/>
              <a:t>エリア</a:t>
            </a:r>
            <a:endParaRPr lang="en-CA" dirty="0"/>
          </a:p>
        </p:txBody>
      </p:sp>
      <p:sp>
        <p:nvSpPr>
          <p:cNvPr id="35" name="TextBox 34"/>
          <p:cNvSpPr txBox="1"/>
          <p:nvPr/>
        </p:nvSpPr>
        <p:spPr>
          <a:xfrm>
            <a:off x="6535530" y="2793959"/>
            <a:ext cx="874905" cy="4308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sz="1100" dirty="0"/>
              <a:t>塗</a:t>
            </a:r>
            <a:r>
              <a:rPr lang="ja-JP" altLang="en-US" sz="1100" dirty="0" smtClean="0"/>
              <a:t>りつぶ</a:t>
            </a:r>
            <a:r>
              <a:rPr lang="ja-JP" altLang="en-US" sz="1100" dirty="0"/>
              <a:t>す</a:t>
            </a:r>
            <a:endParaRPr lang="en-US" altLang="ja-JP" sz="1100" dirty="0" smtClean="0"/>
          </a:p>
          <a:p>
            <a:r>
              <a:rPr lang="ja-JP" altLang="en-US" sz="1100" dirty="0" smtClean="0"/>
              <a:t>色</a:t>
            </a:r>
            <a:r>
              <a:rPr lang="en-US" altLang="ja-JP" sz="1100" dirty="0" smtClean="0"/>
              <a:t>: 00dd00</a:t>
            </a:r>
            <a:endParaRPr lang="en-CA" sz="1100" dirty="0"/>
          </a:p>
        </p:txBody>
      </p:sp>
      <p:sp>
        <p:nvSpPr>
          <p:cNvPr id="36" name="TextBox 35"/>
          <p:cNvSpPr txBox="1"/>
          <p:nvPr/>
        </p:nvSpPr>
        <p:spPr>
          <a:xfrm>
            <a:off x="5868077" y="6283298"/>
            <a:ext cx="403027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すべて</a:t>
            </a:r>
            <a:r>
              <a:rPr lang="ja-JP" altLang="en-US" dirty="0"/>
              <a:t>終了</a:t>
            </a:r>
            <a:r>
              <a:rPr lang="ja-JP" altLang="en-US" dirty="0" smtClean="0"/>
              <a:t>したら別の対象カテゴリーへ</a:t>
            </a:r>
            <a:endParaRPr lang="en-CA" dirty="0"/>
          </a:p>
        </p:txBody>
      </p:sp>
      <p:cxnSp>
        <p:nvCxnSpPr>
          <p:cNvPr id="38" name="Elbow Connector 37"/>
          <p:cNvCxnSpPr>
            <a:stCxn id="3" idx="2"/>
            <a:endCxn id="4" idx="0"/>
          </p:cNvCxnSpPr>
          <p:nvPr/>
        </p:nvCxnSpPr>
        <p:spPr>
          <a:xfrm rot="5400000">
            <a:off x="4161717" y="1053528"/>
            <a:ext cx="206967" cy="2121297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>
            <a:stCxn id="3" idx="2"/>
            <a:endCxn id="34" idx="0"/>
          </p:cNvCxnSpPr>
          <p:nvPr/>
        </p:nvCxnSpPr>
        <p:spPr>
          <a:xfrm rot="16200000" flipH="1">
            <a:off x="6045933" y="1290608"/>
            <a:ext cx="206967" cy="1647136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stCxn id="3" idx="2"/>
            <a:endCxn id="33" idx="0"/>
          </p:cNvCxnSpPr>
          <p:nvPr/>
        </p:nvCxnSpPr>
        <p:spPr>
          <a:xfrm rot="16200000" flipH="1">
            <a:off x="5222365" y="2114175"/>
            <a:ext cx="206967" cy="1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4" idx="2"/>
            <a:endCxn id="17" idx="0"/>
          </p:cNvCxnSpPr>
          <p:nvPr/>
        </p:nvCxnSpPr>
        <p:spPr>
          <a:xfrm flipH="1">
            <a:off x="3204550" y="2586992"/>
            <a:ext cx="1" cy="17569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3" idx="2"/>
            <a:endCxn id="18" idx="0"/>
          </p:cNvCxnSpPr>
          <p:nvPr/>
        </p:nvCxnSpPr>
        <p:spPr>
          <a:xfrm flipH="1">
            <a:off x="5325847" y="2586992"/>
            <a:ext cx="2" cy="20696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4" idx="2"/>
            <a:endCxn id="35" idx="0"/>
          </p:cNvCxnSpPr>
          <p:nvPr/>
        </p:nvCxnSpPr>
        <p:spPr>
          <a:xfrm flipH="1">
            <a:off x="6972983" y="2586992"/>
            <a:ext cx="1" cy="20696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5" idx="2"/>
            <a:endCxn id="27" idx="0"/>
          </p:cNvCxnSpPr>
          <p:nvPr/>
        </p:nvCxnSpPr>
        <p:spPr>
          <a:xfrm rot="5400000">
            <a:off x="5983256" y="2563811"/>
            <a:ext cx="328692" cy="1650762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>
            <a:stCxn id="18" idx="2"/>
            <a:endCxn id="27" idx="0"/>
          </p:cNvCxnSpPr>
          <p:nvPr/>
        </p:nvCxnSpPr>
        <p:spPr>
          <a:xfrm rot="5400000">
            <a:off x="5159688" y="3387379"/>
            <a:ext cx="328692" cy="3626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7" idx="2"/>
            <a:endCxn id="27" idx="0"/>
          </p:cNvCxnSpPr>
          <p:nvPr/>
        </p:nvCxnSpPr>
        <p:spPr>
          <a:xfrm rot="16200000" flipH="1">
            <a:off x="4083401" y="2314717"/>
            <a:ext cx="359969" cy="2117671"/>
          </a:xfrm>
          <a:prstGeom prst="bentConnector3">
            <a:avLst>
              <a:gd name="adj1" fmla="val 54483"/>
            </a:avLst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27" idx="2"/>
            <a:endCxn id="28" idx="0"/>
          </p:cNvCxnSpPr>
          <p:nvPr/>
        </p:nvCxnSpPr>
        <p:spPr>
          <a:xfrm>
            <a:off x="5322221" y="3922870"/>
            <a:ext cx="165" cy="123779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28" idx="2"/>
            <a:endCxn id="29" idx="0"/>
          </p:cNvCxnSpPr>
          <p:nvPr/>
        </p:nvCxnSpPr>
        <p:spPr>
          <a:xfrm flipH="1">
            <a:off x="5320173" y="4415981"/>
            <a:ext cx="2213" cy="153855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29" idx="2"/>
            <a:endCxn id="31" idx="0"/>
          </p:cNvCxnSpPr>
          <p:nvPr/>
        </p:nvCxnSpPr>
        <p:spPr>
          <a:xfrm>
            <a:off x="5320173" y="4939168"/>
            <a:ext cx="1194" cy="12376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31" idx="2"/>
            <a:endCxn id="30" idx="0"/>
          </p:cNvCxnSpPr>
          <p:nvPr/>
        </p:nvCxnSpPr>
        <p:spPr>
          <a:xfrm>
            <a:off x="5321367" y="5432266"/>
            <a:ext cx="1990" cy="168788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30" idx="2"/>
            <a:endCxn id="32" idx="0"/>
          </p:cNvCxnSpPr>
          <p:nvPr/>
        </p:nvCxnSpPr>
        <p:spPr>
          <a:xfrm rot="5400000">
            <a:off x="4320212" y="5309547"/>
            <a:ext cx="342306" cy="1663985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30" idx="2"/>
            <a:endCxn id="36" idx="0"/>
          </p:cNvCxnSpPr>
          <p:nvPr/>
        </p:nvCxnSpPr>
        <p:spPr>
          <a:xfrm rot="16200000" flipH="1">
            <a:off x="6446828" y="4846914"/>
            <a:ext cx="312912" cy="2559855"/>
          </a:xfrm>
          <a:prstGeom prst="bentConnector3">
            <a:avLst>
              <a:gd name="adj1" fmla="val 55157"/>
            </a:avLst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332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アノテーションプロセス</a:t>
            </a:r>
            <a:r>
              <a:rPr lang="en-CA" altLang="ja-JP" dirty="0" smtClean="0"/>
              <a:t>(</a:t>
            </a:r>
            <a:r>
              <a:rPr lang="ja-JP" altLang="en-US" dirty="0"/>
              <a:t>ゴール</a:t>
            </a:r>
            <a:r>
              <a:rPr lang="en-US" altLang="ja-JP" dirty="0" smtClean="0"/>
              <a:t>)</a:t>
            </a:r>
            <a:endParaRPr lang="en-CA" dirty="0"/>
          </a:p>
        </p:txBody>
      </p:sp>
      <p:sp>
        <p:nvSpPr>
          <p:cNvPr id="3" name="TextBox 2"/>
          <p:cNvSpPr txBox="1"/>
          <p:nvPr/>
        </p:nvSpPr>
        <p:spPr>
          <a:xfrm>
            <a:off x="4956195" y="1641361"/>
            <a:ext cx="841897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ゴール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2122915" y="2213868"/>
            <a:ext cx="213391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ネッ</a:t>
            </a:r>
            <a:r>
              <a:rPr lang="ja-JP" altLang="en-US" dirty="0" smtClean="0"/>
              <a:t>トとゴールリング</a:t>
            </a:r>
            <a:endParaRPr lang="en-CA" dirty="0"/>
          </a:p>
        </p:txBody>
      </p:sp>
      <p:sp>
        <p:nvSpPr>
          <p:cNvPr id="5" name="TextBox 4"/>
          <p:cNvSpPr txBox="1"/>
          <p:nvPr/>
        </p:nvSpPr>
        <p:spPr>
          <a:xfrm>
            <a:off x="2743790" y="2762682"/>
            <a:ext cx="889245" cy="4308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sz="1100" dirty="0"/>
              <a:t>塗</a:t>
            </a:r>
            <a:r>
              <a:rPr lang="ja-JP" altLang="en-US" sz="1100" dirty="0" smtClean="0"/>
              <a:t>りつぶ</a:t>
            </a:r>
            <a:r>
              <a:rPr lang="ja-JP" altLang="en-US" sz="1100" dirty="0"/>
              <a:t>す</a:t>
            </a:r>
            <a:endParaRPr lang="en-US" altLang="ja-JP" sz="1100" dirty="0" smtClean="0"/>
          </a:p>
          <a:p>
            <a:r>
              <a:rPr lang="ja-JP" altLang="en-US" sz="1100" dirty="0" smtClean="0"/>
              <a:t>色</a:t>
            </a:r>
            <a:r>
              <a:rPr lang="en-US" altLang="ja-JP" sz="1100" dirty="0" smtClean="0"/>
              <a:t>: 999900</a:t>
            </a:r>
            <a:endParaRPr lang="en-CA" sz="1100" dirty="0"/>
          </a:p>
        </p:txBody>
      </p:sp>
      <p:sp>
        <p:nvSpPr>
          <p:cNvPr id="6" name="TextBox 5"/>
          <p:cNvSpPr txBox="1"/>
          <p:nvPr/>
        </p:nvSpPr>
        <p:spPr>
          <a:xfrm>
            <a:off x="4942184" y="2793959"/>
            <a:ext cx="874905" cy="4308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sz="1100" dirty="0"/>
              <a:t>塗</a:t>
            </a:r>
            <a:r>
              <a:rPr lang="ja-JP" altLang="en-US" sz="1100" dirty="0" smtClean="0"/>
              <a:t>りつぶ</a:t>
            </a:r>
            <a:r>
              <a:rPr lang="ja-JP" altLang="en-US" sz="1100" dirty="0"/>
              <a:t>す</a:t>
            </a:r>
            <a:endParaRPr lang="en-US" altLang="ja-JP" sz="1100" dirty="0" smtClean="0"/>
          </a:p>
          <a:p>
            <a:r>
              <a:rPr lang="ja-JP" altLang="en-US" sz="1100" dirty="0" smtClean="0"/>
              <a:t>色</a:t>
            </a:r>
            <a:r>
              <a:rPr lang="en-US" altLang="ja-JP" sz="1100" dirty="0" smtClean="0"/>
              <a:t>: bbbb00</a:t>
            </a:r>
            <a:endParaRPr lang="en-CA" sz="1100" dirty="0"/>
          </a:p>
        </p:txBody>
      </p:sp>
      <p:sp>
        <p:nvSpPr>
          <p:cNvPr id="7" name="TextBox 6"/>
          <p:cNvSpPr txBox="1"/>
          <p:nvPr/>
        </p:nvSpPr>
        <p:spPr>
          <a:xfrm>
            <a:off x="4148393" y="3553551"/>
            <a:ext cx="2463751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Anotation.csv</a:t>
            </a:r>
            <a:r>
              <a:rPr lang="ja-JP" altLang="en-US" dirty="0" smtClean="0"/>
              <a:t>ファイルに</a:t>
            </a:r>
            <a:endParaRPr lang="en-CA" dirty="0"/>
          </a:p>
        </p:txBody>
      </p:sp>
      <p:sp>
        <p:nvSpPr>
          <p:cNvPr id="12" name="TextBox 11"/>
          <p:cNvSpPr txBox="1"/>
          <p:nvPr/>
        </p:nvSpPr>
        <p:spPr>
          <a:xfrm>
            <a:off x="2759927" y="6312692"/>
            <a:ext cx="1752403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次の</a:t>
            </a:r>
            <a:r>
              <a:rPr lang="ja-JP" altLang="en-US" dirty="0"/>
              <a:t>ゴー</a:t>
            </a:r>
            <a:r>
              <a:rPr lang="ja-JP" altLang="en-US" dirty="0" smtClean="0"/>
              <a:t>ル部位</a:t>
            </a:r>
            <a:endParaRPr lang="en-CA" dirty="0"/>
          </a:p>
        </p:txBody>
      </p:sp>
      <p:sp>
        <p:nvSpPr>
          <p:cNvPr id="13" name="TextBox 12"/>
          <p:cNvSpPr txBox="1"/>
          <p:nvPr/>
        </p:nvSpPr>
        <p:spPr>
          <a:xfrm>
            <a:off x="4985770" y="2224864"/>
            <a:ext cx="788999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ボード</a:t>
            </a:r>
            <a:endParaRPr lang="en-CA" dirty="0"/>
          </a:p>
        </p:txBody>
      </p:sp>
      <p:sp>
        <p:nvSpPr>
          <p:cNvPr id="14" name="TextBox 13"/>
          <p:cNvSpPr txBox="1"/>
          <p:nvPr/>
        </p:nvSpPr>
        <p:spPr>
          <a:xfrm>
            <a:off x="6569675" y="2211104"/>
            <a:ext cx="1552028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その他の部分</a:t>
            </a:r>
            <a:endParaRPr lang="en-CA" dirty="0"/>
          </a:p>
        </p:txBody>
      </p:sp>
      <p:sp>
        <p:nvSpPr>
          <p:cNvPr id="15" name="TextBox 14"/>
          <p:cNvSpPr txBox="1"/>
          <p:nvPr/>
        </p:nvSpPr>
        <p:spPr>
          <a:xfrm>
            <a:off x="6908236" y="2762682"/>
            <a:ext cx="874905" cy="4308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sz="1100" dirty="0"/>
              <a:t>塗</a:t>
            </a:r>
            <a:r>
              <a:rPr lang="ja-JP" altLang="en-US" sz="1100" dirty="0" smtClean="0"/>
              <a:t>りつぶ</a:t>
            </a:r>
            <a:r>
              <a:rPr lang="ja-JP" altLang="en-US" sz="1100" dirty="0"/>
              <a:t>す</a:t>
            </a:r>
            <a:endParaRPr lang="en-US" altLang="ja-JP" sz="1100" dirty="0" smtClean="0"/>
          </a:p>
          <a:p>
            <a:r>
              <a:rPr lang="ja-JP" altLang="en-US" sz="1100" dirty="0" smtClean="0"/>
              <a:t>色</a:t>
            </a:r>
            <a:r>
              <a:rPr lang="en-US" altLang="ja-JP" sz="1100" dirty="0" smtClean="0"/>
              <a:t>: dddd00</a:t>
            </a:r>
            <a:endParaRPr lang="en-CA" sz="1100" dirty="0"/>
          </a:p>
        </p:txBody>
      </p:sp>
      <p:sp>
        <p:nvSpPr>
          <p:cNvPr id="16" name="TextBox 15"/>
          <p:cNvSpPr txBox="1"/>
          <p:nvPr/>
        </p:nvSpPr>
        <p:spPr>
          <a:xfrm>
            <a:off x="5868077" y="6283298"/>
            <a:ext cx="403027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すべて</a:t>
            </a:r>
            <a:r>
              <a:rPr lang="ja-JP" altLang="en-US" dirty="0"/>
              <a:t>終了</a:t>
            </a:r>
            <a:r>
              <a:rPr lang="ja-JP" altLang="en-US" dirty="0" smtClean="0"/>
              <a:t>したら別の対象カテゴリーへ</a:t>
            </a:r>
            <a:endParaRPr lang="en-CA" dirty="0"/>
          </a:p>
        </p:txBody>
      </p:sp>
      <p:sp>
        <p:nvSpPr>
          <p:cNvPr id="17" name="TextBox 16"/>
          <p:cNvSpPr txBox="1"/>
          <p:nvPr/>
        </p:nvSpPr>
        <p:spPr>
          <a:xfrm>
            <a:off x="3284996" y="4071425"/>
            <a:ext cx="419570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ぼやけているか</a:t>
            </a:r>
            <a:r>
              <a:rPr lang="en-US" altLang="ja-JP" dirty="0" smtClean="0"/>
              <a:t>(blur)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18" name="TextBox 17"/>
          <p:cNvSpPr txBox="1"/>
          <p:nvPr/>
        </p:nvSpPr>
        <p:spPr>
          <a:xfrm>
            <a:off x="2124741" y="4539137"/>
            <a:ext cx="6516912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すご</a:t>
            </a:r>
            <a:r>
              <a:rPr lang="ja-JP" altLang="en-US" dirty="0"/>
              <a:t>く</a:t>
            </a:r>
            <a:r>
              <a:rPr lang="ja-JP" altLang="en-US" dirty="0" smtClean="0"/>
              <a:t>ぼやけていてよく見えないか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blur_hard</a:t>
            </a:r>
            <a:r>
              <a:rPr lang="en-US" altLang="ja-JP" dirty="0" smtClean="0"/>
              <a:t>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19" name="TextBox 18"/>
          <p:cNvSpPr txBox="1"/>
          <p:nvPr/>
        </p:nvSpPr>
        <p:spPr>
          <a:xfrm>
            <a:off x="1890013" y="5533078"/>
            <a:ext cx="6993005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すごく隠れてほとんど見えないか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occulusion_hard</a:t>
            </a:r>
            <a:r>
              <a:rPr lang="en-US" altLang="ja-JP" dirty="0" smtClean="0"/>
              <a:t>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sp>
        <p:nvSpPr>
          <p:cNvPr id="20" name="TextBox 19"/>
          <p:cNvSpPr txBox="1"/>
          <p:nvPr/>
        </p:nvSpPr>
        <p:spPr>
          <a:xfrm>
            <a:off x="3085360" y="5059941"/>
            <a:ext cx="460126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隠</a:t>
            </a:r>
            <a:r>
              <a:rPr lang="ja-JP" altLang="en-US" dirty="0" smtClean="0"/>
              <a:t>れているか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occulusion</a:t>
            </a:r>
            <a:r>
              <a:rPr lang="en-US" altLang="ja-JP" dirty="0" smtClean="0"/>
              <a:t>)</a:t>
            </a:r>
            <a:r>
              <a:rPr lang="ja-JP" altLang="en-US" dirty="0" smtClean="0"/>
              <a:t>に記入</a:t>
            </a:r>
            <a:r>
              <a:rPr lang="en-CA" altLang="ja-JP" dirty="0" smtClean="0"/>
              <a:t>(true or false)</a:t>
            </a:r>
            <a:endParaRPr lang="en-CA" dirty="0"/>
          </a:p>
        </p:txBody>
      </p:sp>
      <p:cxnSp>
        <p:nvCxnSpPr>
          <p:cNvPr id="22" name="Elbow Connector 21"/>
          <p:cNvCxnSpPr>
            <a:stCxn id="3" idx="2"/>
            <a:endCxn id="13" idx="0"/>
          </p:cNvCxnSpPr>
          <p:nvPr/>
        </p:nvCxnSpPr>
        <p:spPr>
          <a:xfrm rot="16200000" flipH="1">
            <a:off x="5271622" y="2116215"/>
            <a:ext cx="214171" cy="3126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3" idx="2"/>
            <a:endCxn id="4" idx="0"/>
          </p:cNvCxnSpPr>
          <p:nvPr/>
        </p:nvCxnSpPr>
        <p:spPr>
          <a:xfrm rot="5400000">
            <a:off x="4181922" y="1018645"/>
            <a:ext cx="203175" cy="2187270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3" idx="2"/>
            <a:endCxn id="14" idx="0"/>
          </p:cNvCxnSpPr>
          <p:nvPr/>
        </p:nvCxnSpPr>
        <p:spPr>
          <a:xfrm rot="16200000" flipH="1">
            <a:off x="6261211" y="1126625"/>
            <a:ext cx="200411" cy="1968545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4" idx="2"/>
            <a:endCxn id="5" idx="0"/>
          </p:cNvCxnSpPr>
          <p:nvPr/>
        </p:nvCxnSpPr>
        <p:spPr>
          <a:xfrm flipH="1">
            <a:off x="3188413" y="2583200"/>
            <a:ext cx="1461" cy="1794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13" idx="2"/>
            <a:endCxn id="6" idx="0"/>
          </p:cNvCxnSpPr>
          <p:nvPr/>
        </p:nvCxnSpPr>
        <p:spPr>
          <a:xfrm flipH="1">
            <a:off x="5379637" y="2594196"/>
            <a:ext cx="633" cy="19976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14" idx="2"/>
            <a:endCxn id="15" idx="0"/>
          </p:cNvCxnSpPr>
          <p:nvPr/>
        </p:nvCxnSpPr>
        <p:spPr>
          <a:xfrm>
            <a:off x="7345689" y="2580436"/>
            <a:ext cx="0" cy="18224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5" idx="2"/>
            <a:endCxn id="7" idx="0"/>
          </p:cNvCxnSpPr>
          <p:nvPr/>
        </p:nvCxnSpPr>
        <p:spPr>
          <a:xfrm rot="5400000">
            <a:off x="6182988" y="2390850"/>
            <a:ext cx="359982" cy="1965420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6" idx="2"/>
            <a:endCxn id="7" idx="0"/>
          </p:cNvCxnSpPr>
          <p:nvPr/>
        </p:nvCxnSpPr>
        <p:spPr>
          <a:xfrm rot="16200000" flipH="1">
            <a:off x="5215601" y="3388882"/>
            <a:ext cx="328705" cy="632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5" idx="2"/>
            <a:endCxn id="7" idx="0"/>
          </p:cNvCxnSpPr>
          <p:nvPr/>
        </p:nvCxnSpPr>
        <p:spPr>
          <a:xfrm rot="16200000" flipH="1">
            <a:off x="4104350" y="2277632"/>
            <a:ext cx="359982" cy="2191856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7" idx="2"/>
            <a:endCxn id="17" idx="0"/>
          </p:cNvCxnSpPr>
          <p:nvPr/>
        </p:nvCxnSpPr>
        <p:spPr>
          <a:xfrm>
            <a:off x="5380269" y="3922883"/>
            <a:ext cx="2577" cy="14854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17" idx="2"/>
            <a:endCxn id="18" idx="0"/>
          </p:cNvCxnSpPr>
          <p:nvPr/>
        </p:nvCxnSpPr>
        <p:spPr>
          <a:xfrm>
            <a:off x="5382846" y="4440757"/>
            <a:ext cx="351" cy="9838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18" idx="2"/>
            <a:endCxn id="20" idx="0"/>
          </p:cNvCxnSpPr>
          <p:nvPr/>
        </p:nvCxnSpPr>
        <p:spPr>
          <a:xfrm>
            <a:off x="5383197" y="4908469"/>
            <a:ext cx="2793" cy="15147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0" idx="2"/>
            <a:endCxn id="19" idx="0"/>
          </p:cNvCxnSpPr>
          <p:nvPr/>
        </p:nvCxnSpPr>
        <p:spPr>
          <a:xfrm>
            <a:off x="5385990" y="5429273"/>
            <a:ext cx="526" cy="103805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19" idx="2"/>
            <a:endCxn id="12" idx="0"/>
          </p:cNvCxnSpPr>
          <p:nvPr/>
        </p:nvCxnSpPr>
        <p:spPr>
          <a:xfrm rot="5400000">
            <a:off x="4306182" y="5232358"/>
            <a:ext cx="410282" cy="1750387"/>
          </a:xfrm>
          <a:prstGeom prst="bent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>
            <a:stCxn id="19" idx="2"/>
            <a:endCxn id="16" idx="0"/>
          </p:cNvCxnSpPr>
          <p:nvPr/>
        </p:nvCxnSpPr>
        <p:spPr>
          <a:xfrm rot="16200000" flipH="1">
            <a:off x="6444420" y="4844506"/>
            <a:ext cx="380888" cy="2496696"/>
          </a:xfrm>
          <a:prstGeom prst="bentConnector3">
            <a:avLst>
              <a:gd name="adj1" fmla="val 54236"/>
            </a:avLst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802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anotation.csv</a:t>
            </a:r>
            <a:r>
              <a:rPr lang="ja-JP" altLang="en-US" dirty="0" smtClean="0"/>
              <a:t>概要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97540" cy="4351338"/>
          </a:xfrm>
        </p:spPr>
        <p:txBody>
          <a:bodyPr/>
          <a:lstStyle/>
          <a:p>
            <a:r>
              <a:rPr lang="ja-JP" altLang="en-US" dirty="0" smtClean="0"/>
              <a:t>画像内の下記テーブルに記載されている項目を記録するために使用</a:t>
            </a:r>
            <a:endParaRPr lang="en-CA" dirty="0"/>
          </a:p>
        </p:txBody>
      </p:sp>
      <p:pic>
        <p:nvPicPr>
          <p:cNvPr id="5" name="図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297" y="3750628"/>
            <a:ext cx="4251325" cy="2613025"/>
          </a:xfrm>
          <a:prstGeom prst="rect">
            <a:avLst/>
          </a:prstGeom>
          <a:noFill/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528120"/>
              </p:ext>
            </p:extLst>
          </p:nvPr>
        </p:nvGraphicFramePr>
        <p:xfrm>
          <a:off x="6835140" y="2315528"/>
          <a:ext cx="4267200" cy="40481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200025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ja-JP" altLang="en-US" sz="1100" u="none" strike="noStrike">
                          <a:effectLst/>
                        </a:rPr>
                        <a:t>対象カテゴリー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1100" u="none" strike="noStrike">
                          <a:effectLst/>
                        </a:rPr>
                        <a:t>ぼやけ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1100" u="none" strike="noStrike">
                          <a:effectLst/>
                        </a:rPr>
                        <a:t>ぼやけ強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1100" u="none" strike="noStrike">
                          <a:effectLst/>
                        </a:rPr>
                        <a:t>隠れ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1100" u="none" strike="noStrike">
                          <a:effectLst/>
                        </a:rPr>
                        <a:t>隠れ強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rowSpan="13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人物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5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チーム</a:t>
                      </a:r>
                      <a:r>
                        <a:rPr lang="en-US" altLang="ja-JP" sz="1100" u="none" strike="noStrike">
                          <a:effectLst/>
                        </a:rPr>
                        <a:t>1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1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effectLst/>
                        </a:rPr>
                        <a:t>TRUE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effectLst/>
                        </a:rPr>
                        <a:t>FALSE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effectLst/>
                        </a:rPr>
                        <a:t>TRUE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effectLst/>
                        </a:rPr>
                        <a:t>TRUE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2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3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4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5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チーム</a:t>
                      </a:r>
                      <a:r>
                        <a:rPr lang="en-US" altLang="ja-JP" sz="1100" u="none" strike="noStrike">
                          <a:effectLst/>
                        </a:rPr>
                        <a:t>2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1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2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3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4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5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審判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1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2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CA" sz="1100" u="none" strike="noStrike">
                          <a:effectLst/>
                        </a:rPr>
                        <a:t>3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 gridSpan="3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ボール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null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null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null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null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rowSpan="3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バスケットゴール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ネット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ボード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その他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rowSpan="3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コート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ja-JP" altLang="en-US" sz="1100" u="none" strike="noStrike">
                          <a:effectLst/>
                        </a:rPr>
                        <a:t>センターサークル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en-CA" sz="1100" u="none" strike="noStrike">
                          <a:effectLst/>
                        </a:rPr>
                        <a:t>P2</a:t>
                      </a:r>
                      <a:r>
                        <a:rPr lang="ja-JP" altLang="en-US" sz="1100" u="none" strike="noStrike">
                          <a:effectLst/>
                        </a:rPr>
                        <a:t>エリア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en-CA" sz="1100" u="none" strike="noStrike">
                          <a:effectLst/>
                        </a:rPr>
                        <a:t>P3</a:t>
                      </a:r>
                      <a:r>
                        <a:rPr lang="ja-JP" altLang="en-US" sz="1100" u="none" strike="noStrike">
                          <a:effectLst/>
                        </a:rPr>
                        <a:t>エリア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 dirty="0">
                          <a:effectLst/>
                        </a:rPr>
                        <a:t> 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79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anotation.csv</a:t>
            </a:r>
            <a:r>
              <a:rPr lang="ja-JP" altLang="en-US" dirty="0" smtClean="0"/>
              <a:t>概要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2325"/>
          </a:xfrm>
        </p:spPr>
        <p:txBody>
          <a:bodyPr>
            <a:normAutofit lnSpcReduction="10000"/>
          </a:bodyPr>
          <a:lstStyle/>
          <a:p>
            <a:r>
              <a:rPr lang="ja-JP" altLang="en-US" dirty="0" smtClean="0"/>
              <a:t>１フォルダ内のすべての画像に対しひとつの</a:t>
            </a:r>
            <a:r>
              <a:rPr lang="en-US" altLang="ja-JP" dirty="0" smtClean="0"/>
              <a:t>anotation.csv</a:t>
            </a:r>
            <a:r>
              <a:rPr lang="ja-JP" altLang="en-US" dirty="0" smtClean="0"/>
              <a:t>を使用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ja-JP" altLang="en-US" dirty="0" smtClean="0"/>
              <a:t>ひとつの画像に</a:t>
            </a:r>
            <a:endParaRPr lang="en-US" altLang="ja-JP" dirty="0" smtClean="0"/>
          </a:p>
          <a:p>
            <a:pPr lvl="1"/>
            <a:r>
              <a:rPr lang="en-US" altLang="ja-JP" dirty="0" err="1" smtClean="0"/>
              <a:t>file_name</a:t>
            </a:r>
            <a:endParaRPr lang="en-US" altLang="ja-JP" dirty="0" smtClean="0"/>
          </a:p>
          <a:p>
            <a:pPr lvl="1"/>
            <a:r>
              <a:rPr lang="en-US" altLang="ja-JP" dirty="0" err="1" smtClean="0"/>
              <a:t>var_name</a:t>
            </a:r>
            <a:endParaRPr lang="en-US" altLang="ja-JP" dirty="0" smtClean="0"/>
          </a:p>
          <a:p>
            <a:pPr lvl="1"/>
            <a:r>
              <a:rPr lang="en-US" altLang="ja-JP" dirty="0" err="1"/>
              <a:t>c</a:t>
            </a:r>
            <a:r>
              <a:rPr lang="en-US" altLang="ja-JP" dirty="0" err="1" smtClean="0"/>
              <a:t>olour</a:t>
            </a:r>
            <a:endParaRPr lang="en-US" altLang="ja-JP" dirty="0" smtClean="0"/>
          </a:p>
          <a:p>
            <a:pPr lvl="1"/>
            <a:r>
              <a:rPr lang="en-US" altLang="ja-JP" dirty="0"/>
              <a:t>b</a:t>
            </a:r>
            <a:r>
              <a:rPr lang="en-US" altLang="ja-JP" dirty="0" smtClean="0"/>
              <a:t>lur</a:t>
            </a:r>
          </a:p>
          <a:p>
            <a:pPr lvl="1"/>
            <a:r>
              <a:rPr lang="en-US" altLang="ja-JP" dirty="0" err="1"/>
              <a:t>b</a:t>
            </a:r>
            <a:r>
              <a:rPr lang="en-US" altLang="ja-JP" dirty="0" err="1" smtClean="0"/>
              <a:t>lur_hard</a:t>
            </a:r>
            <a:endParaRPr lang="en-US" altLang="ja-JP" dirty="0" smtClean="0"/>
          </a:p>
          <a:p>
            <a:pPr lvl="1"/>
            <a:r>
              <a:rPr lang="en-US" altLang="ja-JP" dirty="0" err="1"/>
              <a:t>o</a:t>
            </a:r>
            <a:r>
              <a:rPr lang="en-US" altLang="ja-JP" dirty="0" err="1" smtClean="0"/>
              <a:t>cculusion</a:t>
            </a:r>
            <a:endParaRPr lang="en-US" altLang="ja-JP" dirty="0" smtClean="0"/>
          </a:p>
          <a:p>
            <a:pPr lvl="1"/>
            <a:r>
              <a:rPr lang="en-US" altLang="ja-JP" dirty="0" err="1" smtClean="0"/>
              <a:t>occulusion_hard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dirty="0" smtClean="0"/>
              <a:t>の列が必要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08838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anotation.csv</a:t>
            </a:r>
            <a:r>
              <a:rPr lang="ja-JP" altLang="en-US" dirty="0"/>
              <a:t>概要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694" y="1690688"/>
            <a:ext cx="7448550" cy="4803775"/>
          </a:xfrm>
        </p:spPr>
        <p:txBody>
          <a:bodyPr/>
          <a:lstStyle/>
          <a:p>
            <a:r>
              <a:rPr lang="en-US" dirty="0" err="1" smtClean="0"/>
              <a:t>file_name</a:t>
            </a:r>
            <a:endParaRPr lang="en-US" dirty="0" smtClean="0"/>
          </a:p>
          <a:p>
            <a:pPr lvl="1"/>
            <a:r>
              <a:rPr lang="ja-JP" altLang="en-US" dirty="0"/>
              <a:t>作</a:t>
            </a:r>
            <a:r>
              <a:rPr lang="ja-JP" altLang="en-US" dirty="0" smtClean="0"/>
              <a:t>業画像名記入行</a:t>
            </a:r>
            <a:endParaRPr lang="en-US" altLang="ja-JP" dirty="0" smtClean="0"/>
          </a:p>
          <a:p>
            <a:r>
              <a:rPr lang="en-US" dirty="0" err="1" smtClean="0"/>
              <a:t>Var_name</a:t>
            </a:r>
            <a:endParaRPr lang="en-US" dirty="0" smtClean="0"/>
          </a:p>
          <a:p>
            <a:pPr lvl="1"/>
            <a:r>
              <a:rPr lang="ja-JP" altLang="en-US" dirty="0"/>
              <a:t>アノテーショ</a:t>
            </a:r>
            <a:r>
              <a:rPr lang="ja-JP" altLang="en-US" dirty="0" smtClean="0"/>
              <a:t>ン対象一覧</a:t>
            </a:r>
            <a:r>
              <a:rPr lang="en-US" altLang="ja-JP" dirty="0" smtClean="0"/>
              <a:t>(</a:t>
            </a:r>
            <a:r>
              <a:rPr lang="ja-JP" altLang="en-US" dirty="0" smtClean="0"/>
              <a:t>編集不要</a:t>
            </a:r>
            <a:r>
              <a:rPr lang="en-US" altLang="ja-JP" dirty="0" smtClean="0"/>
              <a:t>)</a:t>
            </a:r>
          </a:p>
          <a:p>
            <a:r>
              <a:rPr lang="en-US" altLang="ja-JP" dirty="0" err="1"/>
              <a:t>c</a:t>
            </a:r>
            <a:r>
              <a:rPr lang="en-US" altLang="ja-JP" dirty="0" err="1" smtClean="0"/>
              <a:t>olour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同列</a:t>
            </a:r>
            <a:r>
              <a:rPr lang="en-US" altLang="ja-JP" dirty="0" err="1" smtClean="0"/>
              <a:t>var_name</a:t>
            </a:r>
            <a:r>
              <a:rPr lang="ja-JP" altLang="en-US" dirty="0" smtClean="0"/>
              <a:t>の塗りつぶしに使用する色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例</a:t>
            </a:r>
            <a:r>
              <a:rPr lang="en-US" altLang="ja-JP" dirty="0" smtClean="0"/>
              <a:t>: </a:t>
            </a:r>
            <a:r>
              <a:rPr lang="ja-JP" altLang="en-US" dirty="0" smtClean="0"/>
              <a:t>チーム１の１人目</a:t>
            </a:r>
            <a:r>
              <a:rPr lang="en-US" altLang="ja-JP" dirty="0" smtClean="0"/>
              <a:t>(team1_player1)</a:t>
            </a:r>
            <a:r>
              <a:rPr lang="ja-JP" altLang="en-US" dirty="0" smtClean="0"/>
              <a:t>には</a:t>
            </a:r>
            <a:r>
              <a:rPr lang="en-US" altLang="ja-JP" dirty="0" smtClean="0"/>
              <a:t>”ff0000”</a:t>
            </a:r>
            <a:r>
              <a:rPr lang="ja-JP" altLang="en-US" dirty="0" smtClean="0"/>
              <a:t>を使用</a:t>
            </a:r>
            <a:endParaRPr lang="en-US" altLang="ja-JP" dirty="0" smtClean="0"/>
          </a:p>
          <a:p>
            <a:r>
              <a:rPr lang="en-US" altLang="ja-JP" dirty="0"/>
              <a:t>b</a:t>
            </a:r>
            <a:r>
              <a:rPr lang="en-US" altLang="ja-JP" dirty="0" smtClean="0"/>
              <a:t>lur</a:t>
            </a:r>
          </a:p>
          <a:p>
            <a:pPr lvl="1"/>
            <a:r>
              <a:rPr lang="ja-JP" altLang="en-US" dirty="0"/>
              <a:t>同列</a:t>
            </a:r>
            <a:r>
              <a:rPr lang="en-US" altLang="ja-JP" dirty="0" err="1" smtClean="0"/>
              <a:t>var_name</a:t>
            </a:r>
            <a:r>
              <a:rPr lang="ja-JP" altLang="en-US" dirty="0" smtClean="0"/>
              <a:t>がぼやけているか</a:t>
            </a:r>
            <a:endParaRPr lang="en-US" altLang="ja-JP" dirty="0"/>
          </a:p>
          <a:p>
            <a:pPr lvl="1"/>
            <a:r>
              <a:rPr lang="en-US" altLang="ja-JP" dirty="0" smtClean="0"/>
              <a:t>True(</a:t>
            </a:r>
            <a:r>
              <a:rPr lang="ja-JP" altLang="en-US" dirty="0" smtClean="0"/>
              <a:t>はい</a:t>
            </a:r>
            <a:r>
              <a:rPr lang="en-US" altLang="ja-JP" dirty="0" smtClean="0"/>
              <a:t>)</a:t>
            </a:r>
            <a:r>
              <a:rPr lang="ja-JP" altLang="en-US" dirty="0" smtClean="0"/>
              <a:t>か</a:t>
            </a:r>
            <a:r>
              <a:rPr lang="en-US" altLang="ja-JP" dirty="0" smtClean="0"/>
              <a:t>False</a:t>
            </a:r>
            <a:r>
              <a:rPr lang="ja-JP" altLang="en-US" dirty="0" smtClean="0"/>
              <a:t>（いいえ</a:t>
            </a:r>
            <a:r>
              <a:rPr lang="en-US" altLang="ja-JP" dirty="0" smtClean="0"/>
              <a:t>)</a:t>
            </a:r>
            <a:r>
              <a:rPr lang="ja-JP" altLang="en-US" dirty="0" smtClean="0"/>
              <a:t>で記入</a:t>
            </a:r>
            <a:endParaRPr lang="en-US" altLang="ja-JP" dirty="0" smtClean="0"/>
          </a:p>
          <a:p>
            <a:pPr lvl="1"/>
            <a:r>
              <a:rPr lang="ja-JP" altLang="en-US" dirty="0"/>
              <a:t>同列</a:t>
            </a:r>
            <a:r>
              <a:rPr lang="en-US" altLang="ja-JP" dirty="0" err="1"/>
              <a:t>var_name</a:t>
            </a:r>
            <a:r>
              <a:rPr lang="ja-JP" altLang="en-US" dirty="0" smtClean="0"/>
              <a:t>画像にない時は</a:t>
            </a:r>
            <a:r>
              <a:rPr lang="en-US" altLang="ja-JP" dirty="0" smtClean="0"/>
              <a:t>null</a:t>
            </a:r>
            <a:r>
              <a:rPr lang="ja-JP" altLang="en-US" dirty="0" smtClean="0"/>
              <a:t>と記入</a:t>
            </a:r>
            <a:endParaRPr lang="en-US" altLang="ja-JP" dirty="0" smtClean="0"/>
          </a:p>
          <a:p>
            <a:endParaRPr lang="en-C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596188" y="1690688"/>
            <a:ext cx="4521993" cy="51673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blur_hard</a:t>
            </a:r>
            <a:endParaRPr lang="en-US" dirty="0" smtClean="0"/>
          </a:p>
          <a:p>
            <a:pPr lvl="1"/>
            <a:r>
              <a:rPr lang="ja-JP" altLang="en-US" dirty="0"/>
              <a:t>同列</a:t>
            </a:r>
            <a:r>
              <a:rPr lang="en-US" altLang="ja-JP" dirty="0" err="1"/>
              <a:t>var_name</a:t>
            </a:r>
            <a:r>
              <a:rPr lang="ja-JP" altLang="en-US" dirty="0" smtClean="0"/>
              <a:t>が</a:t>
            </a:r>
            <a:r>
              <a:rPr lang="ja-JP" altLang="en-US" dirty="0"/>
              <a:t>非常</a:t>
            </a:r>
            <a:r>
              <a:rPr lang="ja-JP" altLang="en-US" dirty="0" smtClean="0"/>
              <a:t>にぼ</a:t>
            </a:r>
            <a:r>
              <a:rPr lang="ja-JP" altLang="en-US" dirty="0"/>
              <a:t>やけている</a:t>
            </a:r>
            <a:r>
              <a:rPr lang="ja-JP" altLang="en-US" dirty="0" smtClean="0"/>
              <a:t>か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blur</a:t>
            </a:r>
            <a:r>
              <a:rPr lang="ja-JP" altLang="en-US" dirty="0" smtClean="0"/>
              <a:t>が</a:t>
            </a:r>
            <a:r>
              <a:rPr lang="en-US" altLang="ja-JP" dirty="0" smtClean="0"/>
              <a:t>True</a:t>
            </a:r>
            <a:r>
              <a:rPr lang="ja-JP" altLang="en-US" dirty="0" smtClean="0"/>
              <a:t>前提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blur</a:t>
            </a:r>
            <a:r>
              <a:rPr lang="ja-JP" altLang="en-US" dirty="0" smtClean="0"/>
              <a:t>と同様に記入</a:t>
            </a:r>
            <a:endParaRPr lang="en-US" altLang="ja-JP" dirty="0"/>
          </a:p>
          <a:p>
            <a:r>
              <a:rPr lang="en-US" dirty="0" err="1" smtClean="0"/>
              <a:t>occulusion</a:t>
            </a:r>
            <a:endParaRPr lang="en-US" dirty="0" smtClean="0"/>
          </a:p>
          <a:p>
            <a:pPr lvl="1"/>
            <a:r>
              <a:rPr lang="ja-JP" altLang="en-US" dirty="0"/>
              <a:t>同列</a:t>
            </a:r>
            <a:r>
              <a:rPr lang="en-US" altLang="ja-JP" dirty="0" err="1"/>
              <a:t>var_name</a:t>
            </a:r>
            <a:r>
              <a:rPr lang="ja-JP" altLang="en-US" dirty="0" smtClean="0"/>
              <a:t>が隠れているか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Blur</a:t>
            </a:r>
            <a:r>
              <a:rPr lang="ja-JP" altLang="en-US" dirty="0" smtClean="0"/>
              <a:t>と同様に記入</a:t>
            </a:r>
            <a:endParaRPr lang="en-US" altLang="ja-JP" dirty="0"/>
          </a:p>
          <a:p>
            <a:r>
              <a:rPr lang="en-US" altLang="ja-JP" dirty="0" err="1" smtClean="0"/>
              <a:t>occulusion_hard</a:t>
            </a:r>
            <a:endParaRPr lang="en-US" altLang="ja-JP" dirty="0" smtClean="0"/>
          </a:p>
          <a:p>
            <a:pPr lvl="1"/>
            <a:r>
              <a:rPr lang="ja-JP" altLang="en-US" dirty="0"/>
              <a:t>同列</a:t>
            </a:r>
            <a:r>
              <a:rPr lang="en-US" altLang="ja-JP" dirty="0" err="1" smtClean="0"/>
              <a:t>var_name</a:t>
            </a:r>
            <a:r>
              <a:rPr lang="ja-JP" altLang="en-US" dirty="0" smtClean="0"/>
              <a:t>の大半が隠れているか</a:t>
            </a:r>
            <a:endParaRPr lang="en-US" altLang="ja-JP" dirty="0" smtClean="0"/>
          </a:p>
          <a:p>
            <a:pPr lvl="1"/>
            <a:r>
              <a:rPr lang="en-US" dirty="0" err="1" smtClean="0"/>
              <a:t>Occulusion</a:t>
            </a:r>
            <a:r>
              <a:rPr lang="ja-JP" altLang="en-US" dirty="0" smtClean="0"/>
              <a:t>が</a:t>
            </a:r>
            <a:r>
              <a:rPr lang="en-US" altLang="ja-JP" dirty="0" smtClean="0"/>
              <a:t>True</a:t>
            </a:r>
            <a:r>
              <a:rPr lang="ja-JP" altLang="en-US" dirty="0" smtClean="0"/>
              <a:t>前提</a:t>
            </a:r>
            <a:endParaRPr lang="en-US" altLang="ja-JP" dirty="0" smtClean="0"/>
          </a:p>
          <a:p>
            <a:pPr lvl="1"/>
            <a:r>
              <a:rPr lang="en-US" altLang="ja-JP" dirty="0"/>
              <a:t>blur</a:t>
            </a:r>
            <a:r>
              <a:rPr lang="ja-JP" altLang="en-US" dirty="0"/>
              <a:t>と同様に記入</a:t>
            </a:r>
            <a:endParaRPr lang="en-US" altLang="ja-JP" dirty="0"/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3619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anotation.csv</a:t>
            </a:r>
            <a:r>
              <a:rPr lang="ja-JP" altLang="en-US" dirty="0" smtClean="0"/>
              <a:t>使用方法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48154"/>
          </a:xfrm>
        </p:spPr>
        <p:txBody>
          <a:bodyPr>
            <a:normAutofit fontScale="92500"/>
          </a:bodyPr>
          <a:lstStyle/>
          <a:p>
            <a:r>
              <a:rPr lang="ja-JP" altLang="en-US" dirty="0" smtClean="0"/>
              <a:t>ひとつのフォルダに１ファイル用意</a:t>
            </a:r>
            <a:endParaRPr lang="en-US" altLang="ja-JP" dirty="0" smtClean="0"/>
          </a:p>
          <a:p>
            <a:r>
              <a:rPr lang="ja-JP" altLang="en-US" dirty="0" smtClean="0"/>
              <a:t>１画像作業開始時に</a:t>
            </a:r>
            <a:r>
              <a:rPr lang="en-US" dirty="0" smtClean="0"/>
              <a:t>anotation_template.csv</a:t>
            </a:r>
            <a:r>
              <a:rPr lang="ja-JP" altLang="en-US" dirty="0" smtClean="0"/>
              <a:t>から</a:t>
            </a:r>
            <a:r>
              <a:rPr lang="en-US" altLang="ja-JP" dirty="0" err="1" smtClean="0"/>
              <a:t>file_name</a:t>
            </a:r>
            <a:r>
              <a:rPr lang="ja-JP" altLang="en-US" dirty="0" smtClean="0"/>
              <a:t>の行から</a:t>
            </a:r>
            <a:r>
              <a:rPr lang="en-US" altLang="ja-JP" dirty="0" err="1" smtClean="0"/>
              <a:t>occulusion_hard</a:t>
            </a:r>
            <a:r>
              <a:rPr lang="ja-JP" altLang="en-US" dirty="0" smtClean="0"/>
              <a:t>の行までをコピー</a:t>
            </a:r>
            <a:endParaRPr lang="en-US" altLang="ja-JP" dirty="0" smtClean="0"/>
          </a:p>
          <a:p>
            <a:r>
              <a:rPr lang="ja-JP" altLang="en-US" dirty="0"/>
              <a:t>作</a:t>
            </a:r>
            <a:r>
              <a:rPr lang="ja-JP" altLang="en-US" dirty="0" smtClean="0"/>
              <a:t>業中の画像ファイル名を</a:t>
            </a:r>
            <a:r>
              <a:rPr lang="en-US" altLang="ja-JP" dirty="0" err="1" smtClean="0"/>
              <a:t>file_name</a:t>
            </a:r>
            <a:r>
              <a:rPr lang="ja-JP" altLang="en-US" dirty="0" smtClean="0"/>
              <a:t>の右隣に記入</a:t>
            </a:r>
            <a:endParaRPr lang="en-US" altLang="ja-JP" dirty="0" smtClean="0"/>
          </a:p>
          <a:p>
            <a:r>
              <a:rPr lang="ja-JP" altLang="en-US" dirty="0" smtClean="0"/>
              <a:t>各対象物塗りつぶし時に対応する列の</a:t>
            </a:r>
            <a:r>
              <a:rPr lang="en-US" altLang="ja-JP" dirty="0" smtClean="0"/>
              <a:t>blur, </a:t>
            </a:r>
            <a:r>
              <a:rPr lang="en-US" altLang="ja-JP" dirty="0" err="1" smtClean="0"/>
              <a:t>blur_hard</a:t>
            </a:r>
            <a:r>
              <a:rPr lang="en-US" altLang="ja-JP" dirty="0" smtClean="0"/>
              <a:t>, </a:t>
            </a:r>
            <a:r>
              <a:rPr lang="en-US" altLang="ja-JP" dirty="0" err="1" smtClean="0"/>
              <a:t>occulusion</a:t>
            </a:r>
            <a:r>
              <a:rPr lang="en-US" altLang="ja-JP" dirty="0" smtClean="0"/>
              <a:t>, </a:t>
            </a:r>
            <a:r>
              <a:rPr lang="en-US" altLang="ja-JP" dirty="0" err="1" smtClean="0"/>
              <a:t>occulusion_hard</a:t>
            </a:r>
            <a:r>
              <a:rPr lang="ja-JP" altLang="en-US" dirty="0" smtClean="0"/>
              <a:t>を回答</a:t>
            </a:r>
            <a:endParaRPr lang="en-US" altLang="ja-JP" dirty="0" smtClean="0"/>
          </a:p>
          <a:p>
            <a:endParaRPr lang="en-US" dirty="0" smtClean="0"/>
          </a:p>
          <a:p>
            <a:r>
              <a:rPr lang="ja-JP" altLang="en-US" dirty="0" smtClean="0"/>
              <a:t>次の画像の作業を始める時は最後に作業した画像の</a:t>
            </a:r>
            <a:r>
              <a:rPr lang="en-US" altLang="ja-JP" dirty="0" err="1" smtClean="0"/>
              <a:t>occulution_hard</a:t>
            </a:r>
            <a:r>
              <a:rPr lang="ja-JP" altLang="en-US" dirty="0" smtClean="0"/>
              <a:t>行より下に新たに</a:t>
            </a:r>
            <a:r>
              <a:rPr lang="en-US" altLang="ja-JP" dirty="0" smtClean="0"/>
              <a:t>anotation_template.csv</a:t>
            </a:r>
            <a:r>
              <a:rPr lang="ja-JP" altLang="en-US" dirty="0" smtClean="0"/>
              <a:t>から同じくコピー</a:t>
            </a:r>
            <a:endParaRPr lang="en-US" altLang="ja-JP" dirty="0" smtClean="0"/>
          </a:p>
          <a:p>
            <a:endParaRPr lang="en-US" dirty="0" smtClean="0"/>
          </a:p>
          <a:p>
            <a:r>
              <a:rPr lang="ja-JP" altLang="en-US" dirty="0"/>
              <a:t>例</a:t>
            </a:r>
            <a:r>
              <a:rPr lang="ja-JP" altLang="en-US" dirty="0" smtClean="0"/>
              <a:t>はサンプルフォルダ内</a:t>
            </a:r>
            <a:r>
              <a:rPr lang="en-US" altLang="ja-JP" dirty="0" smtClean="0"/>
              <a:t>anotation.csv</a:t>
            </a:r>
            <a:r>
              <a:rPr lang="ja-JP" altLang="en-US" dirty="0" smtClean="0"/>
              <a:t>ファイルを参照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22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アノテーション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対象を特定の色で塗りつぶす</a:t>
            </a:r>
            <a:endParaRPr lang="en-US" altLang="ja-JP" dirty="0" smtClean="0"/>
          </a:p>
          <a:p>
            <a:r>
              <a:rPr lang="ja-JP" altLang="en-US" dirty="0" smtClean="0"/>
              <a:t>注</a:t>
            </a:r>
            <a:r>
              <a:rPr lang="en-US" altLang="ja-JP" dirty="0" smtClean="0"/>
              <a:t>*</a:t>
            </a:r>
            <a:r>
              <a:rPr lang="ja-JP" altLang="en-US" dirty="0" smtClean="0"/>
              <a:t>色と色の境目に隙間ができないようにお願いします。</a:t>
            </a:r>
            <a:endParaRPr lang="en-CA" dirty="0"/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00" y="3442713"/>
            <a:ext cx="4251600" cy="2613600"/>
          </a:xfrm>
          <a:prstGeom prst="rect">
            <a:avLst/>
          </a:prstGeom>
        </p:spPr>
      </p:pic>
      <p:pic>
        <p:nvPicPr>
          <p:cNvPr id="6" name="図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37" y="3443288"/>
            <a:ext cx="4251325" cy="2613025"/>
          </a:xfrm>
          <a:prstGeom prst="rect">
            <a:avLst/>
          </a:prstGeom>
          <a:noFill/>
        </p:spPr>
      </p:pic>
      <p:sp>
        <p:nvSpPr>
          <p:cNvPr id="9" name="Right Arrow 8"/>
          <p:cNvSpPr/>
          <p:nvPr/>
        </p:nvSpPr>
        <p:spPr>
          <a:xfrm>
            <a:off x="5118100" y="4127500"/>
            <a:ext cx="977900" cy="1041113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8134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アノテーショ</a:t>
            </a:r>
            <a:r>
              <a:rPr lang="ja-JP" altLang="en-US" dirty="0" smtClean="0"/>
              <a:t>ン対象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dirty="0" smtClean="0">
                <a:latin typeface="+mn-ea"/>
                <a:ea typeface="+mn-ea"/>
              </a:rPr>
              <a:t>①　人（選手・チーム・審判）</a:t>
            </a:r>
            <a:endParaRPr lang="en-US" altLang="ja-JP" dirty="0" smtClean="0">
              <a:latin typeface="+mn-ea"/>
              <a:ea typeface="+mn-ea"/>
            </a:endParaRPr>
          </a:p>
          <a:p>
            <a:pPr marL="0" indent="0">
              <a:buNone/>
            </a:pPr>
            <a:endParaRPr lang="en-US" altLang="ja-JP" dirty="0" smtClean="0">
              <a:latin typeface="+mn-ea"/>
              <a:ea typeface="+mn-ea"/>
            </a:endParaRPr>
          </a:p>
          <a:p>
            <a:pPr marL="0" indent="0">
              <a:buNone/>
            </a:pPr>
            <a:r>
              <a:rPr lang="ja-JP" altLang="en-US" dirty="0" smtClean="0">
                <a:latin typeface="+mn-ea"/>
                <a:ea typeface="+mn-ea"/>
              </a:rPr>
              <a:t>②　ボール</a:t>
            </a:r>
            <a:endParaRPr lang="en-US" altLang="ja-JP" dirty="0" smtClean="0">
              <a:latin typeface="+mn-ea"/>
              <a:ea typeface="+mn-ea"/>
            </a:endParaRPr>
          </a:p>
          <a:p>
            <a:pPr marL="0" indent="0">
              <a:buNone/>
            </a:pPr>
            <a:endParaRPr lang="en-US" altLang="ja-JP" dirty="0" smtClean="0">
              <a:latin typeface="+mn-ea"/>
              <a:ea typeface="+mn-ea"/>
            </a:endParaRPr>
          </a:p>
          <a:p>
            <a:pPr marL="0" indent="0">
              <a:buNone/>
            </a:pPr>
            <a:r>
              <a:rPr lang="ja-JP" altLang="en-US" dirty="0" smtClean="0">
                <a:latin typeface="+mn-ea"/>
                <a:ea typeface="+mn-ea"/>
              </a:rPr>
              <a:t>③　コート（２</a:t>
            </a:r>
            <a:r>
              <a:rPr lang="en-US" altLang="ja-JP" dirty="0" smtClean="0">
                <a:latin typeface="+mn-ea"/>
                <a:ea typeface="+mn-ea"/>
              </a:rPr>
              <a:t>P</a:t>
            </a:r>
            <a:r>
              <a:rPr lang="ja-JP" altLang="en-US" dirty="0" smtClean="0">
                <a:latin typeface="+mn-ea"/>
                <a:ea typeface="+mn-ea"/>
              </a:rPr>
              <a:t>・３</a:t>
            </a:r>
            <a:r>
              <a:rPr lang="en-US" altLang="ja-JP" dirty="0" smtClean="0">
                <a:latin typeface="+mn-ea"/>
                <a:ea typeface="+mn-ea"/>
              </a:rPr>
              <a:t>P</a:t>
            </a:r>
            <a:r>
              <a:rPr lang="ja-JP" altLang="en-US" dirty="0" smtClean="0">
                <a:latin typeface="+mn-ea"/>
                <a:ea typeface="+mn-ea"/>
              </a:rPr>
              <a:t>・センターサークル）</a:t>
            </a:r>
            <a:endParaRPr lang="en-US" altLang="ja-JP" dirty="0" smtClean="0">
              <a:latin typeface="+mn-ea"/>
              <a:ea typeface="+mn-ea"/>
            </a:endParaRPr>
          </a:p>
          <a:p>
            <a:pPr marL="0" indent="0">
              <a:buNone/>
            </a:pPr>
            <a:endParaRPr lang="en-US" altLang="ja-JP" dirty="0" smtClean="0">
              <a:latin typeface="+mn-ea"/>
              <a:ea typeface="+mn-ea"/>
            </a:endParaRPr>
          </a:p>
          <a:p>
            <a:pPr marL="0" indent="0">
              <a:buNone/>
            </a:pPr>
            <a:r>
              <a:rPr lang="ja-JP" altLang="en-US" dirty="0" smtClean="0">
                <a:latin typeface="+mn-ea"/>
                <a:ea typeface="+mn-ea"/>
              </a:rPr>
              <a:t>④　バスケットゴール（ネット・ボート・台）</a:t>
            </a:r>
            <a:endParaRPr lang="en-US" altLang="ja-JP" dirty="0" smtClean="0">
              <a:latin typeface="+mn-ea"/>
              <a:ea typeface="+mn-ea"/>
            </a:endParaRPr>
          </a:p>
          <a:p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図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2" t="34259" r="70554" b="35051"/>
          <a:stretch/>
        </p:blipFill>
        <p:spPr bwMode="auto">
          <a:xfrm>
            <a:off x="5240337" y="1825625"/>
            <a:ext cx="466725" cy="12287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53" t="63472" r="46719" b="23473"/>
          <a:stretch/>
        </p:blipFill>
        <p:spPr bwMode="auto">
          <a:xfrm>
            <a:off x="2814637" y="2917825"/>
            <a:ext cx="1076325" cy="8953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図 4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525" y="3813175"/>
            <a:ext cx="1501775" cy="1025525"/>
          </a:xfrm>
          <a:prstGeom prst="rect">
            <a:avLst/>
          </a:prstGeom>
          <a:noFill/>
        </p:spPr>
      </p:pic>
      <p:pic>
        <p:nvPicPr>
          <p:cNvPr id="8" name="図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" t="9317" r="64960" b="50310"/>
          <a:stretch/>
        </p:blipFill>
        <p:spPr bwMode="auto">
          <a:xfrm>
            <a:off x="6878637" y="4988719"/>
            <a:ext cx="1363663" cy="118824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55021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テキスト ボックス 6"/>
          <p:cNvSpPr txBox="1"/>
          <p:nvPr/>
        </p:nvSpPr>
        <p:spPr>
          <a:xfrm>
            <a:off x="464492" y="1738177"/>
            <a:ext cx="22541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100" dirty="0">
                <a:latin typeface="+mn-ea"/>
              </a:rPr>
              <a:t>１人</a:t>
            </a:r>
            <a:r>
              <a:rPr kumimoji="1" lang="ja-JP" altLang="en-US" sz="1100" dirty="0" smtClean="0">
                <a:latin typeface="+mn-ea"/>
              </a:rPr>
              <a:t>ひとり指定された別の色を使う</a:t>
            </a:r>
            <a:endParaRPr lang="en-US" altLang="ja-JP" sz="1100" dirty="0" smtClean="0">
              <a:latin typeface="+mn-ea"/>
              <a:ea typeface="+mn-ea"/>
            </a:endParaRPr>
          </a:p>
          <a:p>
            <a:r>
              <a:rPr kumimoji="1" lang="ja-JP" altLang="en-US" sz="1100" dirty="0" smtClean="0">
                <a:latin typeface="+mn-ea"/>
              </a:rPr>
              <a:t>人</a:t>
            </a:r>
            <a:r>
              <a:rPr kumimoji="1" lang="ja-JP" altLang="en-US" sz="1100" dirty="0">
                <a:latin typeface="+mn-ea"/>
              </a:rPr>
              <a:t>重</a:t>
            </a:r>
            <a:r>
              <a:rPr kumimoji="1" lang="ja-JP" altLang="en-US" sz="1100" dirty="0" smtClean="0">
                <a:latin typeface="+mn-ea"/>
              </a:rPr>
              <a:t>な</a:t>
            </a:r>
            <a:r>
              <a:rPr kumimoji="1" lang="ja-JP" altLang="en-US" sz="1100" dirty="0">
                <a:latin typeface="+mn-ea"/>
              </a:rPr>
              <a:t>っ</a:t>
            </a:r>
            <a:r>
              <a:rPr kumimoji="1" lang="ja-JP" altLang="en-US" sz="1100" dirty="0" smtClean="0">
                <a:latin typeface="+mn-ea"/>
              </a:rPr>
              <a:t>ている場合も色づけを行う</a:t>
            </a:r>
            <a:endParaRPr kumimoji="1" lang="en-US" altLang="ja-JP" sz="1100" dirty="0" smtClean="0">
              <a:latin typeface="+mn-ea"/>
              <a:ea typeface="+mn-ea"/>
            </a:endParaRPr>
          </a:p>
          <a:p>
            <a:r>
              <a:rPr kumimoji="1" lang="ja-JP" altLang="en-US" sz="1100" dirty="0">
                <a:latin typeface="+mn-ea"/>
              </a:rPr>
              <a:t>チー</a:t>
            </a:r>
            <a:r>
              <a:rPr kumimoji="1" lang="ja-JP" altLang="en-US" sz="1100" dirty="0" smtClean="0">
                <a:latin typeface="+mn-ea"/>
              </a:rPr>
              <a:t>ム、審判で同系色の色を使う</a:t>
            </a:r>
            <a:endParaRPr kumimoji="1" lang="en-US" altLang="ja-JP" sz="1100" dirty="0" smtClean="0">
              <a:latin typeface="+mn-ea"/>
              <a:ea typeface="+mn-ea"/>
            </a:endParaRPr>
          </a:p>
          <a:p>
            <a:r>
              <a:rPr lang="ja-JP" altLang="en-US" sz="1100" dirty="0" smtClean="0">
                <a:latin typeface="+mn-ea"/>
                <a:ea typeface="+mn-ea"/>
              </a:rPr>
              <a:t>“隠れ</a:t>
            </a:r>
            <a:r>
              <a:rPr lang="ja-JP" altLang="en-US" sz="1100" dirty="0" smtClean="0">
                <a:latin typeface="+mn-ea"/>
                <a:ea typeface="+mn-ea"/>
              </a:rPr>
              <a:t>“、</a:t>
            </a:r>
            <a:r>
              <a:rPr lang="en-US" altLang="ja-JP" sz="1100" dirty="0" smtClean="0">
                <a:latin typeface="+mn-ea"/>
                <a:ea typeface="+mn-ea"/>
              </a:rPr>
              <a:t>”</a:t>
            </a:r>
            <a:r>
              <a:rPr lang="ja-JP" altLang="en-US" sz="1100" dirty="0" smtClean="0">
                <a:latin typeface="+mn-ea"/>
                <a:ea typeface="+mn-ea"/>
              </a:rPr>
              <a:t>ぼやけ”タ</a:t>
            </a:r>
            <a:r>
              <a:rPr lang="ja-JP" altLang="en-US" sz="1100" dirty="0" smtClean="0">
                <a:latin typeface="+mn-ea"/>
                <a:ea typeface="+mn-ea"/>
              </a:rPr>
              <a:t>グをつけ</a:t>
            </a:r>
            <a:r>
              <a:rPr lang="ja-JP" altLang="en-US" sz="1100" dirty="0" smtClean="0">
                <a:latin typeface="+mn-ea"/>
                <a:ea typeface="+mn-ea"/>
              </a:rPr>
              <a:t>る</a:t>
            </a:r>
          </a:p>
        </p:txBody>
      </p:sp>
      <p:sp>
        <p:nvSpPr>
          <p:cNvPr id="15" name="テキスト ボックス 8"/>
          <p:cNvSpPr txBox="1"/>
          <p:nvPr/>
        </p:nvSpPr>
        <p:spPr>
          <a:xfrm>
            <a:off x="233660" y="129241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latin typeface="+mn-ea"/>
                <a:ea typeface="+mn-ea"/>
              </a:rPr>
              <a:t>①人</a:t>
            </a:r>
            <a:endParaRPr kumimoji="1" lang="ja-JP" altLang="en-US" b="1" dirty="0">
              <a:latin typeface="+mn-ea"/>
              <a:ea typeface="+mn-ea"/>
            </a:endParaRPr>
          </a:p>
        </p:txBody>
      </p:sp>
      <p:sp>
        <p:nvSpPr>
          <p:cNvPr id="18" name="テキスト ボックス 12"/>
          <p:cNvSpPr txBox="1"/>
          <p:nvPr/>
        </p:nvSpPr>
        <p:spPr>
          <a:xfrm>
            <a:off x="5113527" y="1659943"/>
            <a:ext cx="21771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 smtClean="0">
                <a:latin typeface="+mn-ea"/>
                <a:ea typeface="+mn-ea"/>
              </a:rPr>
              <a:t>指定された色を使う</a:t>
            </a:r>
            <a:endParaRPr lang="en-US" altLang="ja-JP" sz="1200" dirty="0" smtClean="0">
              <a:latin typeface="+mn-ea"/>
              <a:ea typeface="+mn-ea"/>
            </a:endParaRPr>
          </a:p>
          <a:p>
            <a:r>
              <a:rPr lang="ja-JP" altLang="en-US" sz="1200" dirty="0">
                <a:latin typeface="+mn-ea"/>
              </a:rPr>
              <a:t>“隠れ“、</a:t>
            </a:r>
            <a:r>
              <a:rPr lang="en-US" altLang="ja-JP" sz="1200" dirty="0">
                <a:latin typeface="+mn-ea"/>
              </a:rPr>
              <a:t>”</a:t>
            </a:r>
            <a:r>
              <a:rPr lang="ja-JP" altLang="en-US" sz="1200" dirty="0">
                <a:latin typeface="+mn-ea"/>
              </a:rPr>
              <a:t>ぼやけ”タグをつけ</a:t>
            </a:r>
            <a:r>
              <a:rPr lang="ja-JP" altLang="en-US" sz="1200" dirty="0" smtClean="0">
                <a:latin typeface="+mn-ea"/>
              </a:rPr>
              <a:t>る</a:t>
            </a:r>
            <a:endParaRPr lang="ja-JP" altLang="en-US" sz="1200" dirty="0">
              <a:latin typeface="+mn-ea"/>
            </a:endParaRPr>
          </a:p>
        </p:txBody>
      </p:sp>
      <p:sp>
        <p:nvSpPr>
          <p:cNvPr id="19" name="テキスト ボックス 13"/>
          <p:cNvSpPr txBox="1"/>
          <p:nvPr/>
        </p:nvSpPr>
        <p:spPr>
          <a:xfrm>
            <a:off x="4917673" y="129241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 smtClean="0">
                <a:latin typeface="+mn-ea"/>
                <a:ea typeface="+mn-ea"/>
              </a:rPr>
              <a:t>②</a:t>
            </a:r>
            <a:r>
              <a:rPr lang="ja-JP" altLang="en-US" b="1" dirty="0">
                <a:latin typeface="+mn-ea"/>
                <a:ea typeface="+mn-ea"/>
              </a:rPr>
              <a:t>ボール</a:t>
            </a:r>
            <a:endParaRPr kumimoji="1" lang="ja-JP" altLang="en-US" b="1" dirty="0">
              <a:latin typeface="+mn-ea"/>
              <a:ea typeface="+mn-ea"/>
            </a:endParaRPr>
          </a:p>
        </p:txBody>
      </p:sp>
      <p:sp>
        <p:nvSpPr>
          <p:cNvPr id="23" name="テキスト ボックス 17"/>
          <p:cNvSpPr txBox="1"/>
          <p:nvPr/>
        </p:nvSpPr>
        <p:spPr>
          <a:xfrm>
            <a:off x="415781" y="4261738"/>
            <a:ext cx="2422458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100" b="1" dirty="0" smtClean="0"/>
              <a:t>コートは指定された色を使う</a:t>
            </a:r>
            <a:r>
              <a:rPr lang="en-CA" sz="1100" b="1" dirty="0" smtClean="0"/>
              <a:t>(3</a:t>
            </a:r>
            <a:r>
              <a:rPr lang="ja-JP" altLang="en-US" sz="1100" b="1" dirty="0" smtClean="0"/>
              <a:t>色</a:t>
            </a:r>
            <a:r>
              <a:rPr lang="en-CA" sz="1100" b="1" dirty="0" smtClean="0"/>
              <a:t>)</a:t>
            </a:r>
          </a:p>
          <a:p>
            <a:r>
              <a:rPr lang="ja-JP" altLang="en-US" sz="1100" b="1" dirty="0" smtClean="0"/>
              <a:t>センターサークルに</a:t>
            </a:r>
            <a:r>
              <a:rPr lang="en-US" altLang="ja-JP" sz="1100" b="1" dirty="0" smtClean="0"/>
              <a:t>1</a:t>
            </a:r>
            <a:r>
              <a:rPr lang="ja-JP" altLang="en-US" sz="1100" b="1" dirty="0" smtClean="0"/>
              <a:t>色</a:t>
            </a:r>
            <a:endParaRPr lang="en-US" altLang="ja-JP" sz="1100" b="1" dirty="0" smtClean="0"/>
          </a:p>
          <a:p>
            <a:r>
              <a:rPr lang="ja-JP" altLang="en-US" sz="1100" b="1" dirty="0" smtClean="0"/>
              <a:t>２</a:t>
            </a:r>
            <a:r>
              <a:rPr lang="en-US" altLang="ja-JP" sz="1100" b="1" dirty="0" smtClean="0"/>
              <a:t>P</a:t>
            </a:r>
            <a:r>
              <a:rPr lang="ja-JP" altLang="en-US" sz="1100" b="1" dirty="0" smtClean="0"/>
              <a:t>、３</a:t>
            </a:r>
            <a:r>
              <a:rPr lang="en-CA" sz="1100" b="1" dirty="0" smtClean="0"/>
              <a:t>P</a:t>
            </a:r>
            <a:r>
              <a:rPr lang="ja-JP" altLang="en-US" sz="1100" b="1" dirty="0" smtClean="0"/>
              <a:t>のエリアに一色づつ使用する</a:t>
            </a:r>
            <a:endParaRPr lang="en-US" altLang="ja-JP" sz="1100" b="1" dirty="0" smtClean="0"/>
          </a:p>
          <a:p>
            <a:r>
              <a:rPr lang="ja-JP" altLang="en-US" sz="1100" b="1" dirty="0" smtClean="0"/>
              <a:t>白線は内側のエリアの一部として塗る</a:t>
            </a:r>
            <a:endParaRPr lang="en-US" altLang="ja-JP" sz="1100" b="1" dirty="0" smtClean="0"/>
          </a:p>
          <a:p>
            <a:r>
              <a:rPr lang="ja-JP" altLang="en-US" sz="1100" dirty="0">
                <a:latin typeface="+mn-ea"/>
              </a:rPr>
              <a:t>“隠れ“、</a:t>
            </a:r>
            <a:r>
              <a:rPr lang="en-US" altLang="ja-JP" sz="1100" dirty="0">
                <a:latin typeface="+mn-ea"/>
              </a:rPr>
              <a:t>”</a:t>
            </a:r>
            <a:r>
              <a:rPr lang="ja-JP" altLang="en-US" sz="1100" dirty="0">
                <a:latin typeface="+mn-ea"/>
              </a:rPr>
              <a:t>ぼやけ”タグをつけ</a:t>
            </a:r>
            <a:r>
              <a:rPr lang="ja-JP" altLang="en-US" sz="1100" dirty="0" smtClean="0">
                <a:latin typeface="+mn-ea"/>
              </a:rPr>
              <a:t>る</a:t>
            </a:r>
            <a:endParaRPr lang="ja-JP" altLang="en-US" sz="1100" dirty="0">
              <a:latin typeface="+mn-ea"/>
            </a:endParaRPr>
          </a:p>
        </p:txBody>
      </p:sp>
      <p:sp>
        <p:nvSpPr>
          <p:cNvPr id="24" name="テキスト ボックス 18"/>
          <p:cNvSpPr txBox="1"/>
          <p:nvPr/>
        </p:nvSpPr>
        <p:spPr>
          <a:xfrm>
            <a:off x="233660" y="389240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 smtClean="0">
                <a:latin typeface="+mn-ea"/>
                <a:ea typeface="+mn-ea"/>
              </a:rPr>
              <a:t>③</a:t>
            </a:r>
            <a:r>
              <a:rPr lang="ja-JP" altLang="en-US" b="1" dirty="0">
                <a:latin typeface="+mn-ea"/>
                <a:ea typeface="+mn-ea"/>
              </a:rPr>
              <a:t>コート</a:t>
            </a:r>
            <a:endParaRPr kumimoji="1" lang="ja-JP" altLang="en-US" b="1" dirty="0">
              <a:latin typeface="+mn-ea"/>
              <a:ea typeface="+mn-ea"/>
            </a:endParaRPr>
          </a:p>
        </p:txBody>
      </p:sp>
      <p:sp>
        <p:nvSpPr>
          <p:cNvPr id="25" name="テキスト ボックス 22"/>
          <p:cNvSpPr txBox="1"/>
          <p:nvPr/>
        </p:nvSpPr>
        <p:spPr>
          <a:xfrm>
            <a:off x="5100206" y="4228430"/>
            <a:ext cx="2007281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100" b="1" dirty="0" smtClean="0"/>
              <a:t>指</a:t>
            </a:r>
            <a:r>
              <a:rPr lang="ja-JP" altLang="en-US" sz="1100" b="1" dirty="0"/>
              <a:t>定された色を使う</a:t>
            </a:r>
            <a:r>
              <a:rPr lang="en-US" altLang="ja-JP" sz="1100" b="1" dirty="0"/>
              <a:t>(3</a:t>
            </a:r>
            <a:r>
              <a:rPr lang="ja-JP" altLang="en-US" sz="1100" b="1" dirty="0"/>
              <a:t>色</a:t>
            </a:r>
            <a:r>
              <a:rPr lang="en-US" altLang="ja-JP" sz="1100" b="1" dirty="0" smtClean="0"/>
              <a:t>)</a:t>
            </a:r>
          </a:p>
          <a:p>
            <a:r>
              <a:rPr lang="ja-JP" altLang="en-US" sz="1100" b="1" dirty="0"/>
              <a:t>ネットとゴールリング</a:t>
            </a:r>
            <a:r>
              <a:rPr lang="ja-JP" altLang="en-US" sz="1100" b="1" dirty="0" smtClean="0"/>
              <a:t>で</a:t>
            </a:r>
            <a:r>
              <a:rPr lang="en-CA" altLang="ja-JP" sz="1100" b="1" dirty="0" smtClean="0"/>
              <a:t>1</a:t>
            </a:r>
            <a:r>
              <a:rPr lang="ja-JP" altLang="en-US" sz="1100" b="1" dirty="0" smtClean="0"/>
              <a:t>色</a:t>
            </a:r>
            <a:endParaRPr lang="en-CA" altLang="ja-JP" sz="1100" b="1" dirty="0" smtClean="0"/>
          </a:p>
          <a:p>
            <a:r>
              <a:rPr lang="ja-JP" altLang="en-US" sz="1100" b="1" dirty="0"/>
              <a:t>ボード</a:t>
            </a:r>
            <a:r>
              <a:rPr lang="ja-JP" altLang="en-US" sz="1100" b="1" dirty="0" smtClean="0"/>
              <a:t>で</a:t>
            </a:r>
            <a:r>
              <a:rPr lang="en-CA" altLang="ja-JP" sz="1100" b="1" dirty="0" smtClean="0"/>
              <a:t>1</a:t>
            </a:r>
            <a:r>
              <a:rPr lang="ja-JP" altLang="en-US" sz="1100" b="1" dirty="0" smtClean="0"/>
              <a:t>色</a:t>
            </a:r>
            <a:endParaRPr lang="en-CA" altLang="ja-JP" sz="1100" b="1" dirty="0" smtClean="0"/>
          </a:p>
          <a:p>
            <a:r>
              <a:rPr lang="ja-JP" altLang="en-US" sz="1100" b="1" dirty="0"/>
              <a:t>その他のすべて</a:t>
            </a:r>
            <a:r>
              <a:rPr lang="ja-JP" altLang="en-US" sz="1100" b="1" dirty="0" smtClean="0"/>
              <a:t>に</a:t>
            </a:r>
            <a:r>
              <a:rPr lang="en-CA" altLang="ja-JP" sz="1100" b="1" dirty="0" smtClean="0"/>
              <a:t>1</a:t>
            </a:r>
            <a:r>
              <a:rPr lang="ja-JP" altLang="en-US" sz="1100" b="1" dirty="0" smtClean="0"/>
              <a:t>色</a:t>
            </a:r>
            <a:endParaRPr lang="en-US" altLang="ja-JP" sz="1100" b="1" dirty="0" smtClean="0"/>
          </a:p>
          <a:p>
            <a:r>
              <a:rPr lang="ja-JP" altLang="en-US" sz="1100" dirty="0">
                <a:latin typeface="+mn-ea"/>
              </a:rPr>
              <a:t>“隠れ“、</a:t>
            </a:r>
            <a:r>
              <a:rPr lang="en-US" altLang="ja-JP" sz="1100" dirty="0">
                <a:latin typeface="+mn-ea"/>
              </a:rPr>
              <a:t>”</a:t>
            </a:r>
            <a:r>
              <a:rPr lang="ja-JP" altLang="en-US" sz="1100" dirty="0">
                <a:latin typeface="+mn-ea"/>
              </a:rPr>
              <a:t>ぼやけ”タグをつけ</a:t>
            </a:r>
            <a:r>
              <a:rPr lang="ja-JP" altLang="en-US" sz="1100" dirty="0" smtClean="0">
                <a:latin typeface="+mn-ea"/>
              </a:rPr>
              <a:t>る</a:t>
            </a:r>
            <a:endParaRPr lang="ja-JP" altLang="en-US" sz="1100" dirty="0">
              <a:latin typeface="+mn-ea"/>
            </a:endParaRPr>
          </a:p>
        </p:txBody>
      </p:sp>
      <p:sp>
        <p:nvSpPr>
          <p:cNvPr id="26" name="テキスト ボックス 23"/>
          <p:cNvSpPr txBox="1"/>
          <p:nvPr/>
        </p:nvSpPr>
        <p:spPr>
          <a:xfrm>
            <a:off x="4917673" y="389240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>
                <a:latin typeface="+mn-ea"/>
                <a:ea typeface="+mn-ea"/>
              </a:rPr>
              <a:t>④</a:t>
            </a:r>
            <a:r>
              <a:rPr lang="ja-JP" altLang="en-US" b="1" dirty="0" smtClean="0">
                <a:latin typeface="+mn-ea"/>
                <a:ea typeface="+mn-ea"/>
              </a:rPr>
              <a:t>バスケットゴール</a:t>
            </a:r>
            <a:endParaRPr kumimoji="1" lang="ja-JP" altLang="en-US" b="1" dirty="0">
              <a:latin typeface="+mn-ea"/>
              <a:ea typeface="+mn-ea"/>
            </a:endParaRPr>
          </a:p>
        </p:txBody>
      </p:sp>
      <p:sp>
        <p:nvSpPr>
          <p:cNvPr id="29" name="右矢印 27"/>
          <p:cNvSpPr/>
          <p:nvPr/>
        </p:nvSpPr>
        <p:spPr bwMode="auto">
          <a:xfrm>
            <a:off x="6743029" y="5375506"/>
            <a:ext cx="360040" cy="1080120"/>
          </a:xfrm>
          <a:prstGeom prst="rightArrow">
            <a:avLst/>
          </a:prstGeom>
          <a:solidFill>
            <a:schemeClr val="bg2">
              <a:lumMod val="75000"/>
            </a:schemeClr>
          </a:solidFill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kumimoji="1" lang="ja-JP" altLang="en-US" b="1" dirty="0" smtClean="0">
              <a:solidFill>
                <a:schemeClr val="accent6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0" name="右矢印 28"/>
          <p:cNvSpPr/>
          <p:nvPr/>
        </p:nvSpPr>
        <p:spPr bwMode="auto">
          <a:xfrm>
            <a:off x="6743029" y="2765711"/>
            <a:ext cx="360040" cy="1038025"/>
          </a:xfrm>
          <a:prstGeom prst="rightArrow">
            <a:avLst/>
          </a:prstGeom>
          <a:solidFill>
            <a:schemeClr val="bg2">
              <a:lumMod val="75000"/>
            </a:schemeClr>
          </a:solidFill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kumimoji="1" lang="ja-JP" altLang="en-US" b="1" dirty="0" smtClean="0">
              <a:solidFill>
                <a:schemeClr val="accent6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1" name="Title 1"/>
          <p:cNvSpPr>
            <a:spLocks noGrp="1"/>
          </p:cNvSpPr>
          <p:nvPr>
            <p:ph type="title"/>
          </p:nvPr>
        </p:nvSpPr>
        <p:spPr>
          <a:xfrm>
            <a:off x="677877" y="200841"/>
            <a:ext cx="10515600" cy="1325563"/>
          </a:xfrm>
        </p:spPr>
        <p:txBody>
          <a:bodyPr/>
          <a:lstStyle/>
          <a:p>
            <a:r>
              <a:rPr lang="ja-JP" altLang="en-US" dirty="0"/>
              <a:t>アノテーショ</a:t>
            </a:r>
            <a:r>
              <a:rPr lang="ja-JP" altLang="en-US" dirty="0" smtClean="0"/>
              <a:t>ン対象</a:t>
            </a:r>
            <a:endParaRPr lang="en-CA" dirty="0"/>
          </a:p>
        </p:txBody>
      </p:sp>
      <p:pic>
        <p:nvPicPr>
          <p:cNvPr id="32" name="Picture 3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6" t="8856" r="68198" b="51135"/>
          <a:stretch>
            <a:fillRect/>
          </a:stretch>
        </p:blipFill>
        <p:spPr bwMode="auto">
          <a:xfrm>
            <a:off x="7380556" y="5395450"/>
            <a:ext cx="1227320" cy="1081898"/>
          </a:xfrm>
          <a:prstGeom prst="rect">
            <a:avLst/>
          </a:prstGeom>
          <a:noFill/>
        </p:spPr>
      </p:pic>
      <p:pic>
        <p:nvPicPr>
          <p:cNvPr id="33" name="Picture 3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" t="9305" r="66978" b="51944"/>
          <a:stretch>
            <a:fillRect/>
          </a:stretch>
        </p:blipFill>
        <p:spPr bwMode="auto">
          <a:xfrm>
            <a:off x="5111128" y="5395450"/>
            <a:ext cx="1368202" cy="1108064"/>
          </a:xfrm>
          <a:prstGeom prst="rect">
            <a:avLst/>
          </a:prstGeom>
          <a:noFill/>
        </p:spPr>
      </p:pic>
      <p:sp>
        <p:nvSpPr>
          <p:cNvPr id="35" name="右矢印 16"/>
          <p:cNvSpPr>
            <a:spLocks/>
          </p:cNvSpPr>
          <p:nvPr/>
        </p:nvSpPr>
        <p:spPr bwMode="auto">
          <a:xfrm>
            <a:off x="2347560" y="5355533"/>
            <a:ext cx="357204" cy="1044476"/>
          </a:xfrm>
          <a:prstGeom prst="rightArrow">
            <a:avLst/>
          </a:prstGeom>
          <a:solidFill>
            <a:schemeClr val="bg2">
              <a:lumMod val="75000"/>
            </a:schemeClr>
          </a:solidFill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38" name="Picture 37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67" t="59402" b="15385"/>
          <a:stretch/>
        </p:blipFill>
        <p:spPr bwMode="auto">
          <a:xfrm>
            <a:off x="926777" y="5425578"/>
            <a:ext cx="1238250" cy="11239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9" name="Picture 38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06" t="58974" b="15812"/>
          <a:stretch/>
        </p:blipFill>
        <p:spPr bwMode="auto">
          <a:xfrm>
            <a:off x="2867094" y="5425578"/>
            <a:ext cx="1247775" cy="11239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0" name="右矢印 3"/>
          <p:cNvSpPr>
            <a:spLocks/>
          </p:cNvSpPr>
          <p:nvPr/>
        </p:nvSpPr>
        <p:spPr bwMode="auto">
          <a:xfrm>
            <a:off x="1646250" y="2785879"/>
            <a:ext cx="359410" cy="1079500"/>
          </a:xfrm>
          <a:prstGeom prst="rightArrow">
            <a:avLst/>
          </a:prstGeom>
          <a:solidFill>
            <a:schemeClr val="bg2">
              <a:lumMod val="75000"/>
            </a:schemeClr>
          </a:solidFill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41" name="Picture 4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94" t="29796" r="47331" b="42699"/>
          <a:stretch>
            <a:fillRect/>
          </a:stretch>
        </p:blipFill>
        <p:spPr bwMode="auto">
          <a:xfrm>
            <a:off x="2197822" y="2852665"/>
            <a:ext cx="538873" cy="1039741"/>
          </a:xfrm>
          <a:prstGeom prst="rect">
            <a:avLst/>
          </a:prstGeom>
          <a:noFill/>
        </p:spPr>
      </p:pic>
      <p:pic>
        <p:nvPicPr>
          <p:cNvPr id="42" name="Picture 4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91" t="29584" r="47292" b="42361"/>
          <a:stretch>
            <a:fillRect/>
          </a:stretch>
        </p:blipFill>
        <p:spPr bwMode="auto">
          <a:xfrm>
            <a:off x="926777" y="2825638"/>
            <a:ext cx="538873" cy="1039741"/>
          </a:xfrm>
          <a:prstGeom prst="rect">
            <a:avLst/>
          </a:prstGeom>
          <a:noFill/>
        </p:spPr>
      </p:pic>
      <p:pic>
        <p:nvPicPr>
          <p:cNvPr id="43" name="Picture 42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31" t="70866" r="28426" b="22354"/>
          <a:stretch>
            <a:fillRect/>
          </a:stretch>
        </p:blipFill>
        <p:spPr bwMode="auto">
          <a:xfrm>
            <a:off x="7358805" y="3000187"/>
            <a:ext cx="674370" cy="619125"/>
          </a:xfrm>
          <a:prstGeom prst="rect">
            <a:avLst/>
          </a:prstGeom>
          <a:noFill/>
        </p:spPr>
      </p:pic>
      <p:pic>
        <p:nvPicPr>
          <p:cNvPr id="44" name="Picture 43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42" t="70139" r="28854" b="23056"/>
          <a:stretch>
            <a:fillRect/>
          </a:stretch>
        </p:blipFill>
        <p:spPr bwMode="auto">
          <a:xfrm>
            <a:off x="5806230" y="3009712"/>
            <a:ext cx="673100" cy="6191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78636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アノテーション対象状態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各対象の被写状態もアノテーション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ja-JP" altLang="en-US" dirty="0" smtClean="0"/>
              <a:t>状態確認項目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ぼけてい</a:t>
            </a:r>
            <a:r>
              <a:rPr lang="ja-JP" altLang="en-US" dirty="0"/>
              <a:t>る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とてもぼけていて良く見えない</a:t>
            </a:r>
            <a:endParaRPr lang="en-US" altLang="ja-JP" dirty="0" smtClean="0"/>
          </a:p>
          <a:p>
            <a:pPr lvl="1"/>
            <a:r>
              <a:rPr lang="ja-JP" altLang="en-US" dirty="0"/>
              <a:t>隠</a:t>
            </a:r>
            <a:r>
              <a:rPr lang="ja-JP" altLang="en-US" dirty="0" smtClean="0"/>
              <a:t>れている</a:t>
            </a:r>
            <a:endParaRPr lang="en-US" altLang="ja-JP" dirty="0" smtClean="0"/>
          </a:p>
          <a:p>
            <a:pPr lvl="1"/>
            <a:r>
              <a:rPr lang="ja-JP" altLang="en-US" dirty="0"/>
              <a:t>大</a:t>
            </a:r>
            <a:r>
              <a:rPr lang="ja-JP" altLang="en-US" dirty="0" smtClean="0"/>
              <a:t>半が隠れていてほとんど写っていない</a:t>
            </a:r>
            <a:endParaRPr lang="en-US" altLang="ja-JP" dirty="0" smtClean="0"/>
          </a:p>
          <a:p>
            <a:endParaRPr lang="en-US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7017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状態判断基準</a:t>
            </a:r>
            <a:r>
              <a:rPr lang="en-US" altLang="ja-JP" dirty="0" smtClean="0"/>
              <a:t>(</a:t>
            </a:r>
            <a:r>
              <a:rPr lang="ja-JP" altLang="en-US" dirty="0" smtClean="0"/>
              <a:t>人</a:t>
            </a:r>
            <a:r>
              <a:rPr lang="en-US" altLang="ja-JP" dirty="0" smtClean="0"/>
              <a:t>)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7276"/>
          </a:xfrm>
        </p:spPr>
        <p:txBody>
          <a:bodyPr>
            <a:normAutofit/>
          </a:bodyPr>
          <a:lstStyle/>
          <a:p>
            <a:r>
              <a:rPr lang="ja-JP" altLang="en-US" dirty="0" smtClean="0"/>
              <a:t>状態確認項目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ぼけている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体の大部分の輪郭がはっきりしていない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体の一部だけなら</a:t>
            </a:r>
            <a:r>
              <a:rPr lang="en-US" altLang="ja-JP" dirty="0" smtClean="0"/>
              <a:t>OK</a:t>
            </a:r>
          </a:p>
          <a:p>
            <a:pPr lvl="1"/>
            <a:r>
              <a:rPr lang="ja-JP" altLang="en-US" dirty="0" smtClean="0"/>
              <a:t>とてもぼけていて良く見えない</a:t>
            </a:r>
            <a:endParaRPr lang="en-US" altLang="ja-JP" dirty="0" smtClean="0"/>
          </a:p>
          <a:p>
            <a:pPr lvl="2"/>
            <a:r>
              <a:rPr lang="ja-JP" altLang="en-US" dirty="0"/>
              <a:t>背景</a:t>
            </a:r>
            <a:r>
              <a:rPr lang="ja-JP" altLang="en-US" dirty="0" smtClean="0"/>
              <a:t>に溶け込むようになってしまっている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r>
              <a:rPr lang="ja-JP" altLang="en-US" dirty="0"/>
              <a:t>隠</a:t>
            </a:r>
            <a:r>
              <a:rPr lang="ja-JP" altLang="en-US" dirty="0" smtClean="0"/>
              <a:t>れている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全体が写っていない</a:t>
            </a:r>
            <a:endParaRPr lang="en-US" altLang="ja-JP" dirty="0" smtClean="0"/>
          </a:p>
          <a:p>
            <a:pPr marL="457200" lvl="1" indent="0">
              <a:buNone/>
            </a:pPr>
            <a:endParaRPr lang="en-US" altLang="ja-JP" dirty="0" smtClean="0"/>
          </a:p>
          <a:p>
            <a:pPr lvl="1"/>
            <a:r>
              <a:rPr lang="ja-JP" altLang="en-US" dirty="0"/>
              <a:t>大</a:t>
            </a:r>
            <a:r>
              <a:rPr lang="ja-JP" altLang="en-US" dirty="0" smtClean="0"/>
              <a:t>半が隠れていてほとんど写っていない</a:t>
            </a:r>
            <a:endParaRPr lang="en-US" altLang="ja-JP" dirty="0" smtClean="0"/>
          </a:p>
          <a:p>
            <a:pPr marL="914400" lvl="2" indent="0">
              <a:buNone/>
            </a:pPr>
            <a:endParaRPr lang="en-US" altLang="ja-JP" dirty="0" smtClean="0"/>
          </a:p>
          <a:p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5" t="33472" r="54688" b="48889"/>
          <a:stretch>
            <a:fillRect/>
          </a:stretch>
        </p:blipFill>
        <p:spPr bwMode="auto">
          <a:xfrm>
            <a:off x="6508433" y="3371849"/>
            <a:ext cx="540068" cy="1047751"/>
          </a:xfrm>
          <a:prstGeom prst="rect">
            <a:avLst/>
          </a:prstGeom>
          <a:noFill/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46" t="36111" r="18542" b="45555"/>
          <a:stretch>
            <a:fillRect/>
          </a:stretch>
        </p:blipFill>
        <p:spPr bwMode="auto">
          <a:xfrm>
            <a:off x="7212013" y="3371849"/>
            <a:ext cx="611188" cy="104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38" t="36526" r="27187" b="42641"/>
          <a:stretch>
            <a:fillRect/>
          </a:stretch>
        </p:blipFill>
        <p:spPr bwMode="auto">
          <a:xfrm>
            <a:off x="7986713" y="3365498"/>
            <a:ext cx="636587" cy="1054102"/>
          </a:xfrm>
          <a:prstGeom prst="rect">
            <a:avLst/>
          </a:prstGeom>
          <a:noFill/>
        </p:spPr>
      </p:pic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5" t="33472" r="54688" b="48889"/>
          <a:stretch>
            <a:fillRect/>
          </a:stretch>
        </p:blipFill>
        <p:spPr bwMode="auto">
          <a:xfrm>
            <a:off x="6508433" y="2256630"/>
            <a:ext cx="540068" cy="980283"/>
          </a:xfrm>
          <a:prstGeom prst="rect">
            <a:avLst/>
          </a:prstGeom>
          <a:noFill/>
        </p:spPr>
      </p:pic>
      <p:pic>
        <p:nvPicPr>
          <p:cNvPr id="8" name="Picture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25" t="40971" r="31042" b="31111"/>
          <a:stretch>
            <a:fillRect/>
          </a:stretch>
        </p:blipFill>
        <p:spPr bwMode="auto">
          <a:xfrm>
            <a:off x="7212014" y="2256630"/>
            <a:ext cx="611188" cy="980283"/>
          </a:xfrm>
          <a:prstGeom prst="rect">
            <a:avLst/>
          </a:prstGeom>
          <a:noFill/>
        </p:spPr>
      </p:pic>
      <p:pic>
        <p:nvPicPr>
          <p:cNvPr id="9" name="Picture 8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79" t="36389" r="21562" b="38889"/>
          <a:stretch>
            <a:fillRect/>
          </a:stretch>
        </p:blipFill>
        <p:spPr bwMode="auto">
          <a:xfrm>
            <a:off x="7986713" y="2256630"/>
            <a:ext cx="636587" cy="980283"/>
          </a:xfrm>
          <a:prstGeom prst="rect">
            <a:avLst/>
          </a:prstGeom>
          <a:noFill/>
        </p:spPr>
      </p:pic>
      <p:pic>
        <p:nvPicPr>
          <p:cNvPr id="10" name="Picture 9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25" t="40971" r="31042" b="31111"/>
          <a:stretch>
            <a:fillRect/>
          </a:stretch>
        </p:blipFill>
        <p:spPr bwMode="auto">
          <a:xfrm>
            <a:off x="4303713" y="4419600"/>
            <a:ext cx="496888" cy="990600"/>
          </a:xfrm>
          <a:prstGeom prst="rect">
            <a:avLst/>
          </a:prstGeom>
          <a:noFill/>
        </p:spPr>
      </p:pic>
      <p:pic>
        <p:nvPicPr>
          <p:cNvPr id="11" name="Picture 10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84" t="38472" r="63438" b="36389"/>
          <a:stretch>
            <a:fillRect/>
          </a:stretch>
        </p:blipFill>
        <p:spPr bwMode="auto">
          <a:xfrm>
            <a:off x="4937127" y="4419601"/>
            <a:ext cx="447674" cy="990600"/>
          </a:xfrm>
          <a:prstGeom prst="rect">
            <a:avLst/>
          </a:prstGeom>
          <a:noFill/>
        </p:spPr>
      </p:pic>
      <p:pic>
        <p:nvPicPr>
          <p:cNvPr id="12" name="Picture 11"/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09" t="29060" r="47917" b="47864"/>
          <a:stretch/>
        </p:blipFill>
        <p:spPr bwMode="auto">
          <a:xfrm>
            <a:off x="6798371" y="5651535"/>
            <a:ext cx="533400" cy="10287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0139" r="97187" b="59722"/>
          <a:stretch/>
        </p:blipFill>
        <p:spPr bwMode="auto">
          <a:xfrm>
            <a:off x="7465566" y="5651535"/>
            <a:ext cx="305594" cy="10287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/>
          <p:cNvPicPr/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54" t="49145" r="34615" b="24572"/>
          <a:stretch/>
        </p:blipFill>
        <p:spPr bwMode="auto">
          <a:xfrm>
            <a:off x="7904955" y="5651535"/>
            <a:ext cx="318293" cy="10406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90892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状態判断基準</a:t>
            </a:r>
            <a:r>
              <a:rPr lang="en-US" altLang="ja-JP" dirty="0" smtClean="0"/>
              <a:t>(</a:t>
            </a:r>
            <a:r>
              <a:rPr lang="ja-JP" altLang="en-US" dirty="0"/>
              <a:t>ボール</a:t>
            </a:r>
            <a:r>
              <a:rPr lang="en-US" altLang="ja-JP" dirty="0" smtClean="0"/>
              <a:t>)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7276"/>
          </a:xfrm>
        </p:spPr>
        <p:txBody>
          <a:bodyPr>
            <a:normAutofit/>
          </a:bodyPr>
          <a:lstStyle/>
          <a:p>
            <a:r>
              <a:rPr lang="ja-JP" altLang="en-US" dirty="0" smtClean="0"/>
              <a:t>状態確認項目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ぼけている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輪郭がはっきりしていない</a:t>
            </a:r>
            <a:endParaRPr lang="en-US" altLang="ja-JP" dirty="0" smtClean="0"/>
          </a:p>
          <a:p>
            <a:pPr lvl="2"/>
            <a:endParaRPr lang="en-US" altLang="ja-JP" dirty="0" smtClean="0"/>
          </a:p>
          <a:p>
            <a:pPr lvl="1"/>
            <a:r>
              <a:rPr lang="ja-JP" altLang="en-US" dirty="0" smtClean="0"/>
              <a:t>とてもぼけていて良く見えない</a:t>
            </a:r>
            <a:endParaRPr lang="en-US" altLang="ja-JP" dirty="0" smtClean="0"/>
          </a:p>
          <a:p>
            <a:pPr lvl="2"/>
            <a:r>
              <a:rPr lang="ja-JP" altLang="en-US" dirty="0"/>
              <a:t>背景</a:t>
            </a:r>
            <a:r>
              <a:rPr lang="ja-JP" altLang="en-US" dirty="0" smtClean="0"/>
              <a:t>に溶け込むようになってしまっている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r>
              <a:rPr lang="ja-JP" altLang="en-US" dirty="0"/>
              <a:t>隠</a:t>
            </a:r>
            <a:r>
              <a:rPr lang="ja-JP" altLang="en-US" dirty="0" smtClean="0"/>
              <a:t>れている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全体が写っていない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選手が手で持っている時は大抵隠れている</a:t>
            </a:r>
            <a:endParaRPr lang="en-US" altLang="ja-JP" dirty="0" smtClean="0"/>
          </a:p>
          <a:p>
            <a:pPr lvl="1"/>
            <a:r>
              <a:rPr lang="ja-JP" altLang="en-US" dirty="0"/>
              <a:t>大</a:t>
            </a:r>
            <a:r>
              <a:rPr lang="ja-JP" altLang="en-US" dirty="0" smtClean="0"/>
              <a:t>半が隠れていてほとんど写っていない</a:t>
            </a:r>
            <a:endParaRPr lang="en-US" altLang="ja-JP" dirty="0" smtClean="0"/>
          </a:p>
          <a:p>
            <a:pPr marL="914400" lvl="2" indent="0">
              <a:buNone/>
            </a:pPr>
            <a:endParaRPr lang="en-US" altLang="ja-JP" dirty="0" smtClean="0"/>
          </a:p>
          <a:p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5" name="Picture 1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2" t="35693" r="82394" b="52917"/>
          <a:stretch>
            <a:fillRect/>
          </a:stretch>
        </p:blipFill>
        <p:spPr bwMode="auto">
          <a:xfrm>
            <a:off x="6895389" y="5604254"/>
            <a:ext cx="666750" cy="781050"/>
          </a:xfrm>
          <a:prstGeom prst="rect">
            <a:avLst/>
          </a:prstGeom>
          <a:noFill/>
        </p:spPr>
      </p:pic>
      <p:pic>
        <p:nvPicPr>
          <p:cNvPr id="16" name="Picture 1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25" t="55695" r="64140" b="31250"/>
          <a:stretch>
            <a:fillRect/>
          </a:stretch>
        </p:blipFill>
        <p:spPr bwMode="auto">
          <a:xfrm>
            <a:off x="6807441" y="4516695"/>
            <a:ext cx="842645" cy="800100"/>
          </a:xfrm>
          <a:prstGeom prst="rect">
            <a:avLst/>
          </a:prstGeom>
          <a:noFill/>
        </p:spPr>
      </p:pic>
      <p:pic>
        <p:nvPicPr>
          <p:cNvPr id="17" name="Picture 1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28" t="29723" r="50781" b="59862"/>
          <a:stretch>
            <a:fillRect/>
          </a:stretch>
        </p:blipFill>
        <p:spPr bwMode="auto">
          <a:xfrm>
            <a:off x="7822957" y="4516695"/>
            <a:ext cx="657225" cy="714375"/>
          </a:xfrm>
          <a:prstGeom prst="rect">
            <a:avLst/>
          </a:prstGeom>
          <a:noFill/>
        </p:spPr>
      </p:pic>
      <p:pic>
        <p:nvPicPr>
          <p:cNvPr id="18" name="Picture 1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96" t="50833" r="13437" b="37778"/>
          <a:stretch>
            <a:fillRect/>
          </a:stretch>
        </p:blipFill>
        <p:spPr bwMode="auto">
          <a:xfrm>
            <a:off x="6577653" y="3420650"/>
            <a:ext cx="838200" cy="781050"/>
          </a:xfrm>
          <a:prstGeom prst="rect">
            <a:avLst/>
          </a:prstGeom>
          <a:noFill/>
        </p:spPr>
      </p:pic>
      <p:pic>
        <p:nvPicPr>
          <p:cNvPr id="19" name="Picture 18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1" t="24167" r="54375" b="65417"/>
          <a:stretch>
            <a:fillRect/>
          </a:stretch>
        </p:blipFill>
        <p:spPr bwMode="auto">
          <a:xfrm>
            <a:off x="7618241" y="3420650"/>
            <a:ext cx="742950" cy="714375"/>
          </a:xfrm>
          <a:prstGeom prst="rect">
            <a:avLst/>
          </a:prstGeom>
          <a:noFill/>
        </p:spPr>
      </p:pic>
      <p:pic>
        <p:nvPicPr>
          <p:cNvPr id="20" name="Picture 19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99" t="42917" r="15625" b="48611"/>
          <a:stretch>
            <a:fillRect/>
          </a:stretch>
        </p:blipFill>
        <p:spPr bwMode="auto">
          <a:xfrm>
            <a:off x="6532260" y="2644174"/>
            <a:ext cx="733425" cy="677545"/>
          </a:xfrm>
          <a:prstGeom prst="rect">
            <a:avLst/>
          </a:prstGeom>
          <a:noFill/>
        </p:spPr>
      </p:pic>
      <p:pic>
        <p:nvPicPr>
          <p:cNvPr id="21" name="Picture 20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28" t="29028" r="44896" b="61250"/>
          <a:stretch>
            <a:fillRect/>
          </a:stretch>
        </p:blipFill>
        <p:spPr bwMode="auto">
          <a:xfrm>
            <a:off x="7385672" y="2644174"/>
            <a:ext cx="628650" cy="6667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3743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状態判断基準</a:t>
            </a:r>
            <a:r>
              <a:rPr lang="en-US" altLang="ja-JP" dirty="0" smtClean="0"/>
              <a:t>(</a:t>
            </a:r>
            <a:r>
              <a:rPr lang="ja-JP" altLang="en-US" dirty="0" smtClean="0"/>
              <a:t>コート</a:t>
            </a:r>
            <a:r>
              <a:rPr lang="en-US" altLang="ja-JP" dirty="0" smtClean="0"/>
              <a:t>)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7276"/>
          </a:xfrm>
        </p:spPr>
        <p:txBody>
          <a:bodyPr>
            <a:normAutofit/>
          </a:bodyPr>
          <a:lstStyle/>
          <a:p>
            <a:r>
              <a:rPr lang="ja-JP" altLang="en-US" dirty="0" smtClean="0"/>
              <a:t>状態確認項目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ぼけている</a:t>
            </a:r>
            <a:endParaRPr lang="en-US" altLang="ja-JP" dirty="0" smtClean="0"/>
          </a:p>
          <a:p>
            <a:pPr lvl="2"/>
            <a:r>
              <a:rPr lang="ja-JP" altLang="en-US" dirty="0"/>
              <a:t>線</a:t>
            </a:r>
            <a:r>
              <a:rPr lang="ja-JP" altLang="en-US" dirty="0" smtClean="0"/>
              <a:t>がはっきりしていない</a:t>
            </a:r>
            <a:endParaRPr lang="en-US" altLang="ja-JP" dirty="0" smtClean="0"/>
          </a:p>
          <a:p>
            <a:pPr lvl="2"/>
            <a:endParaRPr lang="en-US" altLang="ja-JP" dirty="0" smtClean="0"/>
          </a:p>
          <a:p>
            <a:pPr lvl="1"/>
            <a:r>
              <a:rPr lang="ja-JP" altLang="en-US" dirty="0" smtClean="0"/>
              <a:t>とてもぼけていて良く見えない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r>
              <a:rPr lang="ja-JP" altLang="en-US" dirty="0"/>
              <a:t>隠</a:t>
            </a:r>
            <a:r>
              <a:rPr lang="ja-JP" altLang="en-US" dirty="0" smtClean="0"/>
              <a:t>れている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線が一部写っていない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r>
              <a:rPr lang="ja-JP" altLang="en-US" dirty="0" smtClean="0"/>
              <a:t>半が隠れていてほとんど写っていない</a:t>
            </a:r>
            <a:endParaRPr lang="en-US" altLang="ja-JP" dirty="0" smtClean="0"/>
          </a:p>
          <a:p>
            <a:pPr marL="914400" lvl="2" indent="0">
              <a:buNone/>
            </a:pPr>
            <a:endParaRPr lang="en-US" altLang="ja-JP" dirty="0" smtClean="0"/>
          </a:p>
          <a:p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1" name="Picture 10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17" t="57692" r="47596" b="21368"/>
          <a:stretch/>
        </p:blipFill>
        <p:spPr bwMode="auto">
          <a:xfrm>
            <a:off x="6880847" y="4513850"/>
            <a:ext cx="1009650" cy="9334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9" t="40171" r="75481" b="44871"/>
          <a:stretch/>
        </p:blipFill>
        <p:spPr bwMode="auto">
          <a:xfrm>
            <a:off x="5756897" y="2268125"/>
            <a:ext cx="1123950" cy="666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05" t="32692" b="28633"/>
          <a:stretch/>
        </p:blipFill>
        <p:spPr bwMode="auto">
          <a:xfrm>
            <a:off x="6016874" y="3390987"/>
            <a:ext cx="1357241" cy="666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74028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状態判断基準</a:t>
            </a:r>
            <a:r>
              <a:rPr lang="en-US" altLang="ja-JP" dirty="0" smtClean="0"/>
              <a:t>(</a:t>
            </a:r>
            <a:r>
              <a:rPr lang="ja-JP" altLang="en-US" dirty="0"/>
              <a:t>ゴール</a:t>
            </a:r>
            <a:r>
              <a:rPr lang="en-US" altLang="ja-JP" dirty="0" smtClean="0"/>
              <a:t>)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7276"/>
          </a:xfrm>
        </p:spPr>
        <p:txBody>
          <a:bodyPr>
            <a:normAutofit/>
          </a:bodyPr>
          <a:lstStyle/>
          <a:p>
            <a:r>
              <a:rPr lang="ja-JP" altLang="en-US" dirty="0" smtClean="0"/>
              <a:t>状態確認項目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ぼけている</a:t>
            </a:r>
            <a:endParaRPr lang="en-US" altLang="ja-JP" dirty="0"/>
          </a:p>
          <a:p>
            <a:pPr lvl="1"/>
            <a:endParaRPr lang="en-US" altLang="ja-JP" dirty="0" smtClean="0"/>
          </a:p>
          <a:p>
            <a:pPr lvl="2"/>
            <a:endParaRPr lang="en-US" altLang="ja-JP" dirty="0" smtClean="0"/>
          </a:p>
          <a:p>
            <a:pPr lvl="1"/>
            <a:r>
              <a:rPr lang="ja-JP" altLang="en-US" dirty="0" smtClean="0"/>
              <a:t>とてもぼけていて良く見えない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r>
              <a:rPr lang="ja-JP" altLang="en-US" dirty="0"/>
              <a:t>隠</a:t>
            </a:r>
            <a:r>
              <a:rPr lang="ja-JP" altLang="en-US" dirty="0" smtClean="0"/>
              <a:t>れている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一部が写っていない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r>
              <a:rPr lang="ja-JP" altLang="en-US" dirty="0" smtClean="0"/>
              <a:t>半が隠れていてほとんど写っていない</a:t>
            </a:r>
            <a:endParaRPr lang="en-US" altLang="ja-JP" dirty="0" smtClean="0"/>
          </a:p>
          <a:p>
            <a:pPr marL="914400" lvl="2" indent="0">
              <a:buNone/>
            </a:pPr>
            <a:endParaRPr lang="en-US" altLang="ja-JP" dirty="0" smtClean="0"/>
          </a:p>
          <a:p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6" name="Picture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" t="12607" r="66827" b="46795"/>
          <a:stretch/>
        </p:blipFill>
        <p:spPr bwMode="auto">
          <a:xfrm>
            <a:off x="6661599" y="4393868"/>
            <a:ext cx="1762125" cy="1809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67" t="13462" b="55342"/>
          <a:stretch/>
        </p:blipFill>
        <p:spPr bwMode="auto">
          <a:xfrm>
            <a:off x="3729961" y="1825624"/>
            <a:ext cx="1238250" cy="13906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53446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</TotalTime>
  <Words>2281</Words>
  <Application>Microsoft Office PowerPoint</Application>
  <PresentationFormat>Widescreen</PresentationFormat>
  <Paragraphs>369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メイリオ</vt:lpstr>
      <vt:lpstr>ＭＳ Ｐゴシック</vt:lpstr>
      <vt:lpstr>Arial</vt:lpstr>
      <vt:lpstr>Calibri</vt:lpstr>
      <vt:lpstr>Calibri Light</vt:lpstr>
      <vt:lpstr>Office Theme</vt:lpstr>
      <vt:lpstr>アノテーション画像</vt:lpstr>
      <vt:lpstr>アノテーション</vt:lpstr>
      <vt:lpstr>アノテーション対象</vt:lpstr>
      <vt:lpstr>アノテーション対象</vt:lpstr>
      <vt:lpstr>アノテーション対象状態</vt:lpstr>
      <vt:lpstr>状態判断基準(人)</vt:lpstr>
      <vt:lpstr>状態判断基準(ボール)</vt:lpstr>
      <vt:lpstr>状態判断基準(コート)</vt:lpstr>
      <vt:lpstr>状態判断基準(ゴール)</vt:lpstr>
      <vt:lpstr>アノテーションプロセス</vt:lpstr>
      <vt:lpstr>アノテーションプロセス(人)</vt:lpstr>
      <vt:lpstr>アノテーションプロセス(ボール)</vt:lpstr>
      <vt:lpstr>アノテーションプロセス(コート)</vt:lpstr>
      <vt:lpstr>アノテーションプロセス(ゴール)</vt:lpstr>
      <vt:lpstr>anotation.csv概要</vt:lpstr>
      <vt:lpstr>anotation.csv概要</vt:lpstr>
      <vt:lpstr>anotation.csv概要</vt:lpstr>
      <vt:lpstr>anotation.csv使用方法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Nakane</dc:creator>
  <cp:lastModifiedBy>Nakane</cp:lastModifiedBy>
  <cp:revision>40</cp:revision>
  <dcterms:created xsi:type="dcterms:W3CDTF">2016-12-02T11:01:31Z</dcterms:created>
  <dcterms:modified xsi:type="dcterms:W3CDTF">2016-12-02T22:40:58Z</dcterms:modified>
</cp:coreProperties>
</file>

<file path=docProps/thumbnail.jpeg>
</file>